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8" r:id="rId5"/>
    <p:sldId id="259" r:id="rId6"/>
    <p:sldId id="2360" r:id="rId7"/>
    <p:sldId id="2362" r:id="rId8"/>
    <p:sldId id="2365" r:id="rId9"/>
    <p:sldId id="2358" r:id="rId10"/>
    <p:sldId id="2359" r:id="rId11"/>
    <p:sldId id="2368" r:id="rId12"/>
    <p:sldId id="2371" r:id="rId13"/>
    <p:sldId id="2369" r:id="rId14"/>
    <p:sldId id="2372" r:id="rId15"/>
    <p:sldId id="2373" r:id="rId16"/>
    <p:sldId id="2374" r:id="rId17"/>
    <p:sldId id="2375" r:id="rId18"/>
    <p:sldId id="2376" r:id="rId19"/>
    <p:sldId id="2377" r:id="rId20"/>
    <p:sldId id="2379" r:id="rId21"/>
    <p:sldId id="2380" r:id="rId22"/>
    <p:sldId id="2381" r:id="rId23"/>
    <p:sldId id="2378" r:id="rId24"/>
    <p:sldId id="2382" r:id="rId25"/>
    <p:sldId id="2383" r:id="rId26"/>
    <p:sldId id="2384" r:id="rId27"/>
    <p:sldId id="2385" r:id="rId28"/>
    <p:sldId id="2386" r:id="rId29"/>
    <p:sldId id="2387" r:id="rId30"/>
    <p:sldId id="2388" r:id="rId31"/>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C8D0"/>
    <a:srgbClr val="6A5250"/>
    <a:srgbClr val="95A38A"/>
    <a:srgbClr val="F7EAD7"/>
    <a:srgbClr val="E9D0D3"/>
    <a:srgbClr val="E5E9E8"/>
    <a:srgbClr val="F85A4A"/>
    <a:srgbClr val="63F0E0"/>
    <a:srgbClr val="F6C495"/>
    <a:srgbClr val="B7B3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020" autoAdjust="0"/>
    <p:restoredTop sz="94660"/>
  </p:normalViewPr>
  <p:slideViewPr>
    <p:cSldViewPr snapToGrid="0" showGuides="1">
      <p:cViewPr>
        <p:scale>
          <a:sx n="54" d="100"/>
          <a:sy n="54" d="100"/>
        </p:scale>
        <p:origin x="18" y="18"/>
      </p:cViewPr>
      <p:guideLst>
        <p:guide orient="horz" pos="2160"/>
        <p:guide pos="3840"/>
      </p:guideLst>
    </p:cSldViewPr>
  </p:slideViewPr>
  <p:notesTextViewPr>
    <p:cViewPr>
      <p:scale>
        <a:sx n="1" d="1"/>
        <a:sy n="1" d="1"/>
      </p:scale>
      <p:origin x="0" y="0"/>
    </p:cViewPr>
  </p:notesTextViewPr>
  <p:sorterViewPr>
    <p:cViewPr>
      <p:scale>
        <a:sx n="28" d="100"/>
        <a:sy n="28"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gs" Target="tags/tag4.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ADCCD-F0BD-4C4E-9B7E-9AD4171115C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90175-5C23-4CD8-A2B7-2C72DA310FA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090175-5C23-4CD8-A2B7-2C72DA310FA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D7C4429-96A7-43D0-A265-5C7B29E878D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D7C4429-96A7-43D0-A265-5C7B29E878D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D7C4429-96A7-43D0-A265-5C7B29E878D8}"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D7C4429-96A7-43D0-A265-5C7B29E878D8}"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D7C4429-96A7-43D0-A265-5C7B29E878D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FC3F3C6-3B7F-4E25-B920-41C0FA1453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219576-2D70-48BE-89BD-45005EFC69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C3F3C6-3B7F-4E25-B920-41C0FA1453A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219576-2D70-48BE-89BD-45005EFC691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themeOverride" Target="../theme/themeOverride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hemeOverride" Target="../theme/themeOverride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image" Target="../media/image12.png"/><Relationship Id="rId2" Type="http://schemas.openxmlformats.org/officeDocument/2006/relationships/image" Target="../media/image21.png"/><Relationship Id="rId1" Type="http://schemas.openxmlformats.org/officeDocument/2006/relationships/tags" Target="../tags/tag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7.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7.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hemeOverride" Target="../theme/themeOverride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7.xml"/><Relationship Id="rId4" Type="http://schemas.openxmlformats.org/officeDocument/2006/relationships/image" Target="../media/image5.pn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矩形: 圆角 19"/>
          <p:cNvSpPr/>
          <p:nvPr/>
        </p:nvSpPr>
        <p:spPr>
          <a:xfrm rot="18612676">
            <a:off x="1917065" y="3248025"/>
            <a:ext cx="11609705" cy="3296920"/>
          </a:xfrm>
          <a:prstGeom prst="roundRect">
            <a:avLst>
              <a:gd name="adj" fmla="val 50000"/>
            </a:avLst>
          </a:prstGeom>
          <a:solidFill>
            <a:srgbClr val="95A38A"/>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6531550" y="3612379"/>
            <a:ext cx="3348224" cy="1014730"/>
          </a:xfrm>
          <a:prstGeom prst="rect">
            <a:avLst/>
          </a:prstGeom>
          <a:noFill/>
        </p:spPr>
        <p:txBody>
          <a:bodyPr wrap="square" rtlCol="0">
            <a:spAutoFit/>
          </a:bodyPr>
          <a:lstStyle/>
          <a:p>
            <a:pPr algn="r"/>
            <a:r>
              <a:rPr lang="zh-CN" altLang="en-US" sz="6000" dirty="0">
                <a:solidFill>
                  <a:schemeClr val="bg1"/>
                </a:solidFill>
                <a:latin typeface="+mn-ea"/>
                <a:sym typeface="字魂59号-创粗黑" panose="00000500000000000000" pitchFamily="2" charset="-122"/>
              </a:rPr>
              <a:t>毕业答辩</a:t>
            </a:r>
            <a:endParaRPr lang="zh-CN" altLang="en-US" sz="6000" dirty="0">
              <a:solidFill>
                <a:schemeClr val="bg1"/>
              </a:solidFill>
              <a:latin typeface="+mn-ea"/>
              <a:sym typeface="字魂59号-创粗黑" panose="00000500000000000000" pitchFamily="2" charset="-122"/>
            </a:endParaRPr>
          </a:p>
        </p:txBody>
      </p:sp>
      <p:sp>
        <p:nvSpPr>
          <p:cNvPr id="36" name="文本框 35"/>
          <p:cNvSpPr txBox="1"/>
          <p:nvPr/>
        </p:nvSpPr>
        <p:spPr>
          <a:xfrm>
            <a:off x="8151222" y="2001017"/>
            <a:ext cx="2490552" cy="1322070"/>
          </a:xfrm>
          <a:prstGeom prst="rect">
            <a:avLst/>
          </a:prstGeom>
          <a:noFill/>
        </p:spPr>
        <p:txBody>
          <a:bodyPr wrap="square" rtlCol="0">
            <a:spAutoFit/>
          </a:bodyPr>
          <a:lstStyle/>
          <a:p>
            <a:pPr algn="r"/>
            <a:r>
              <a:rPr lang="en-US" altLang="zh-CN" sz="8000" dirty="0">
                <a:solidFill>
                  <a:schemeClr val="bg1"/>
                </a:solidFill>
                <a:ea typeface="+mn-lt"/>
                <a:sym typeface="字魂59号-创粗黑" panose="00000500000000000000" pitchFamily="2" charset="-122"/>
              </a:rPr>
              <a:t>2022</a:t>
            </a:r>
            <a:endParaRPr lang="zh-CN" altLang="en-US" sz="8000" dirty="0">
              <a:solidFill>
                <a:schemeClr val="bg1"/>
              </a:solidFill>
              <a:ea typeface="+mn-lt"/>
              <a:sym typeface="字魂59号-创粗黑" panose="00000500000000000000" pitchFamily="2" charset="-122"/>
            </a:endParaRPr>
          </a:p>
        </p:txBody>
      </p:sp>
      <p:sp>
        <p:nvSpPr>
          <p:cNvPr id="37" name="文本框 36"/>
          <p:cNvSpPr txBox="1"/>
          <p:nvPr/>
        </p:nvSpPr>
        <p:spPr>
          <a:xfrm>
            <a:off x="628015" y="2858135"/>
            <a:ext cx="6529705" cy="521970"/>
          </a:xfrm>
          <a:prstGeom prst="rect">
            <a:avLst/>
          </a:prstGeom>
          <a:noFill/>
        </p:spPr>
        <p:txBody>
          <a:bodyPr wrap="square" rtlCol="0">
            <a:spAutoFit/>
          </a:bodyPr>
          <a:lstStyle/>
          <a:p>
            <a:r>
              <a:rPr lang="zh-CN" sz="2800" dirty="0">
                <a:solidFill>
                  <a:srgbClr val="95A38A"/>
                </a:solidFill>
                <a:latin typeface="思源黑体 CN Bold" panose="020B0800000000000000" charset="-122"/>
                <a:ea typeface="思源黑体 CN Bold" panose="020B0800000000000000" charset="-122"/>
                <a:sym typeface="字魂59号-创粗黑" panose="00000500000000000000" pitchFamily="2" charset="-122"/>
              </a:rPr>
              <a:t>基于投票机制的神经网络后门样本检测</a:t>
            </a:r>
            <a:endParaRPr lang="zh-CN" sz="2800" dirty="0">
              <a:solidFill>
                <a:srgbClr val="95A38A"/>
              </a:solidFill>
              <a:latin typeface="思源黑体 CN Bold" panose="020B0800000000000000" charset="-122"/>
              <a:ea typeface="思源黑体 CN Bold" panose="020B0800000000000000" charset="-122"/>
              <a:sym typeface="字魂59号-创粗黑" panose="00000500000000000000" pitchFamily="2" charset="-122"/>
            </a:endParaRPr>
          </a:p>
        </p:txBody>
      </p:sp>
      <p:sp>
        <p:nvSpPr>
          <p:cNvPr id="38" name="文本框 37"/>
          <p:cNvSpPr txBox="1"/>
          <p:nvPr/>
        </p:nvSpPr>
        <p:spPr>
          <a:xfrm>
            <a:off x="915892" y="3831700"/>
            <a:ext cx="3348224" cy="1630045"/>
          </a:xfrm>
          <a:prstGeom prst="rect">
            <a:avLst/>
          </a:prstGeom>
          <a:noFill/>
        </p:spPr>
        <p:txBody>
          <a:bodyPr wrap="square" rtlCol="0">
            <a:spAutoFit/>
          </a:bodyPr>
          <a:lstStyle/>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汇报人：郑佶</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endPar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汇报时间：</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2022</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年</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5</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月</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17</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日</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指导老师：张玉</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 </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副教授</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p:txBody>
      </p:sp>
      <p:pic>
        <p:nvPicPr>
          <p:cNvPr id="2" name="图片 1" descr="nankaidaxue"/>
          <p:cNvPicPr>
            <a:picLocks noChangeAspect="1"/>
          </p:cNvPicPr>
          <p:nvPr/>
        </p:nvPicPr>
        <p:blipFill>
          <a:blip r:embed="rId1"/>
          <a:stretch>
            <a:fillRect/>
          </a:stretch>
        </p:blipFill>
        <p:spPr>
          <a:xfrm>
            <a:off x="3603625" y="614680"/>
            <a:ext cx="3825240" cy="1242060"/>
          </a:xfrm>
          <a:prstGeom prst="rect">
            <a:avLst/>
          </a:prstGeom>
        </p:spPr>
      </p:pic>
      <p:pic>
        <p:nvPicPr>
          <p:cNvPr id="4" name="图片 3" descr="xiaohui"/>
          <p:cNvPicPr>
            <a:picLocks noChangeAspect="1"/>
          </p:cNvPicPr>
          <p:nvPr/>
        </p:nvPicPr>
        <p:blipFill>
          <a:blip r:embed="rId2"/>
          <a:stretch>
            <a:fillRect/>
          </a:stretch>
        </p:blipFill>
        <p:spPr>
          <a:xfrm>
            <a:off x="537845" y="64770"/>
            <a:ext cx="2356485" cy="23418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000"/>
                                        <p:tgtEl>
                                          <p:spTgt spid="36"/>
                                        </p:tgtEl>
                                      </p:cBhvr>
                                    </p:animEffect>
                                    <p:anim calcmode="lin" valueType="num">
                                      <p:cBhvr>
                                        <p:cTn id="14" dur="1000" fill="hold"/>
                                        <p:tgtEl>
                                          <p:spTgt spid="36"/>
                                        </p:tgtEl>
                                        <p:attrNameLst>
                                          <p:attrName>ppt_x</p:attrName>
                                        </p:attrNameLst>
                                      </p:cBhvr>
                                      <p:tavLst>
                                        <p:tav tm="0">
                                          <p:val>
                                            <p:strVal val="#ppt_x"/>
                                          </p:val>
                                        </p:tav>
                                        <p:tav tm="100000">
                                          <p:val>
                                            <p:strVal val="#ppt_x"/>
                                          </p:val>
                                        </p:tav>
                                      </p:tavLst>
                                    </p:anim>
                                    <p:anim calcmode="lin" valueType="num">
                                      <p:cBhvr>
                                        <p:cTn id="15" dur="1000" fill="hold"/>
                                        <p:tgtEl>
                                          <p:spTgt spid="3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1000"/>
                                        <p:tgtEl>
                                          <p:spTgt spid="38"/>
                                        </p:tgtEl>
                                      </p:cBhvr>
                                    </p:animEffect>
                                    <p:anim calcmode="lin" valueType="num">
                                      <p:cBhvr>
                                        <p:cTn id="26" dur="1000" fill="hold"/>
                                        <p:tgtEl>
                                          <p:spTgt spid="38"/>
                                        </p:tgtEl>
                                        <p:attrNameLst>
                                          <p:attrName>ppt_x</p:attrName>
                                        </p:attrNameLst>
                                      </p:cBhvr>
                                      <p:tavLst>
                                        <p:tav tm="0">
                                          <p:val>
                                            <p:strVal val="#ppt_x"/>
                                          </p:val>
                                        </p:tav>
                                        <p:tav tm="100000">
                                          <p:val>
                                            <p:strVal val="#ppt_x"/>
                                          </p:val>
                                        </p:tav>
                                      </p:tavLst>
                                    </p:anim>
                                    <p:anim calcmode="lin" valueType="num">
                                      <p:cBhvr>
                                        <p:cTn id="27"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6" grpId="0"/>
      <p:bldP spid="37" grpId="0"/>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5A38A"/>
        </a:solidFill>
        <a:effectLst/>
      </p:bgPr>
    </p:bg>
    <p:spTree>
      <p:nvGrpSpPr>
        <p:cNvPr id="1" name=""/>
        <p:cNvGrpSpPr/>
        <p:nvPr/>
      </p:nvGrpSpPr>
      <p:grpSpPr>
        <a:xfrm>
          <a:off x="0" y="0"/>
          <a:ext cx="0" cy="0"/>
          <a:chOff x="0" y="0"/>
          <a:chExt cx="0" cy="0"/>
        </a:xfrm>
      </p:grpSpPr>
      <p:sp>
        <p:nvSpPr>
          <p:cNvPr id="12" name="椭圆 11"/>
          <p:cNvSpPr/>
          <p:nvPr/>
        </p:nvSpPr>
        <p:spPr>
          <a:xfrm rot="5400000">
            <a:off x="5257800" y="1452245"/>
            <a:ext cx="1676400" cy="1676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587854" y="4020443"/>
            <a:ext cx="5016292" cy="1383665"/>
          </a:xfrm>
          <a:prstGeom prst="rect">
            <a:avLst/>
          </a:prstGeom>
          <a:noFill/>
        </p:spPr>
        <p:txBody>
          <a:bodyPr wrap="square" rtlCol="0">
            <a:spAutoFit/>
          </a:bodyPr>
          <a:lstStyle/>
          <a:p>
            <a:pPr algn="ctr"/>
            <a:r>
              <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相关工作</a:t>
            </a:r>
            <a:endPar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a:p>
            <a:pPr algn="ct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R</a:t>
            </a: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elated Work</a:t>
            </a:r>
            <a:endPar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9" name="文本框 8"/>
          <p:cNvSpPr txBox="1"/>
          <p:nvPr/>
        </p:nvSpPr>
        <p:spPr>
          <a:xfrm>
            <a:off x="5372769" y="1628853"/>
            <a:ext cx="1446461" cy="1322070"/>
          </a:xfrm>
          <a:prstGeom prst="rect">
            <a:avLst/>
          </a:prstGeom>
          <a:noFill/>
        </p:spPr>
        <p:txBody>
          <a:bodyPr wrap="square" rtlCol="0">
            <a:spAutoFit/>
          </a:bodyPr>
          <a:lstStyle/>
          <a:p>
            <a:pPr algn="ctr"/>
            <a:r>
              <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02</a:t>
            </a:r>
            <a:endPar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91761" y="345292"/>
            <a:ext cx="18084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相关工作</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神经网络</a:t>
              </a:r>
              <a:r>
                <a:rPr lang="zh-CN" altLang="en-US" sz="1355">
                  <a:ea typeface="字魂58号-创中黑" panose="00000500000000000000" pitchFamily="2" charset="-122"/>
                  <a:cs typeface="+mn-lt"/>
                  <a:sym typeface="字魂58号-创中黑" panose="00000500000000000000" pitchFamily="2" charset="-122"/>
                </a:rPr>
                <a:t>应用安全</a:t>
              </a:r>
              <a:r>
                <a:rPr lang="zh-CN" altLang="en-US" sz="1355">
                  <a:ea typeface="字魂58号-创中黑" panose="00000500000000000000" pitchFamily="2" charset="-122"/>
                  <a:cs typeface="+mn-lt"/>
                  <a:sym typeface="字魂58号-创中黑" panose="00000500000000000000" pitchFamily="2" charset="-122"/>
                </a:rPr>
                <a:t>问题</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4" name="文本框 22"/>
          <p:cNvSpPr txBox="1"/>
          <p:nvPr/>
        </p:nvSpPr>
        <p:spPr>
          <a:xfrm>
            <a:off x="666115" y="4921250"/>
            <a:ext cx="3876675" cy="526415"/>
          </a:xfrm>
          <a:prstGeom prst="rect">
            <a:avLst/>
          </a:prstGeom>
          <a:noFill/>
        </p:spPr>
        <p:txBody>
          <a:bodyPr wrap="square" lIns="0" tIns="0" rIns="0" bIns="0" anchor="ctr" anchorCtr="1">
            <a:noAutofit/>
          </a:bodyPr>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
        <p:nvSpPr>
          <p:cNvPr id="5" name="文本框 22"/>
          <p:cNvSpPr txBox="1"/>
          <p:nvPr/>
        </p:nvSpPr>
        <p:spPr>
          <a:xfrm>
            <a:off x="6122035" y="5010150"/>
            <a:ext cx="3876675" cy="526415"/>
          </a:xfrm>
          <a:prstGeom prst="rect">
            <a:avLst/>
          </a:prstGeom>
          <a:noFill/>
        </p:spPr>
        <p:txBody>
          <a:bodyPr wrap="square" lIns="0" tIns="0" rIns="0" bIns="0" anchor="ctr" anchorCtr="1">
            <a:noAutofit/>
          </a:bodyPr>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7" name="图片 6" descr="situation"/>
          <p:cNvPicPr>
            <a:picLocks noChangeAspect="1"/>
          </p:cNvPicPr>
          <p:nvPr/>
        </p:nvPicPr>
        <p:blipFill>
          <a:blip r:embed="rId1"/>
          <a:stretch>
            <a:fillRect/>
          </a:stretch>
        </p:blipFill>
        <p:spPr>
          <a:xfrm>
            <a:off x="2083435" y="2020570"/>
            <a:ext cx="7915275" cy="2781300"/>
          </a:xfrm>
          <a:prstGeom prst="rect">
            <a:avLst/>
          </a:prstGeom>
        </p:spPr>
      </p:pic>
      <p:sp>
        <p:nvSpPr>
          <p:cNvPr id="12" name="文本框 22"/>
          <p:cNvSpPr txBox="1"/>
          <p:nvPr/>
        </p:nvSpPr>
        <p:spPr>
          <a:xfrm>
            <a:off x="2545080" y="5567045"/>
            <a:ext cx="594360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人工神经网络在训练过程和应用过程中，可能因为数据集、模型结构</a:t>
            </a:r>
            <a:r>
              <a:rPr lang="zh-CN" altLang="en-US" sz="1600" b="1" dirty="0">
                <a:solidFill>
                  <a:srgbClr val="000000"/>
                </a:solidFill>
                <a:uFillTx/>
                <a:latin typeface="+mj-lt"/>
                <a:ea typeface="+mj-lt"/>
                <a:cs typeface="+mj-lt"/>
                <a:sym typeface="字魂58号-创中黑" panose="00000500000000000000" pitchFamily="2" charset="-122"/>
              </a:rPr>
              <a:t>、训练过程等方面受到</a:t>
            </a:r>
            <a:r>
              <a:rPr lang="zh-CN" altLang="en-US" sz="1600" b="1" dirty="0">
                <a:solidFill>
                  <a:srgbClr val="000000"/>
                </a:solidFill>
                <a:uFillTx/>
                <a:latin typeface="+mj-lt"/>
                <a:ea typeface="+mj-lt"/>
                <a:cs typeface="+mj-lt"/>
                <a:sym typeface="字魂58号-创中黑" panose="00000500000000000000" pitchFamily="2" charset="-122"/>
              </a:rPr>
              <a:t>第三方风险的影响</a:t>
            </a: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91761" y="345292"/>
            <a:ext cx="18084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相关工作</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816350" cy="655955"/>
            <a:chOff x="569584" y="2265537"/>
            <a:chExt cx="2677358" cy="2141018"/>
          </a:xfrm>
          <a:solidFill>
            <a:srgbClr val="E3CAB4"/>
          </a:solidFill>
        </p:grpSpPr>
        <p:sp>
          <p:nvSpPr>
            <p:cNvPr id="22" name="Rounded Rectangle 7"/>
            <p:cNvSpPr/>
            <p:nvPr/>
          </p:nvSpPr>
          <p:spPr>
            <a:xfrm>
              <a:off x="569584" y="2265537"/>
              <a:ext cx="2677358"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后门样本检测技术</a:t>
              </a:r>
              <a:r>
                <a:rPr lang="en-US" altLang="zh-CN" sz="1355">
                  <a:ea typeface="字魂58号-创中黑" panose="00000500000000000000" pitchFamily="2" charset="-122"/>
                  <a:cs typeface="+mn-lt"/>
                  <a:sym typeface="字魂58号-创中黑" panose="00000500000000000000" pitchFamily="2" charset="-122"/>
                </a:rPr>
                <a:t> STRIP</a:t>
              </a:r>
              <a:r>
                <a:rPr lang="zh-CN" altLang="en-US" sz="1355">
                  <a:ea typeface="字魂58号-创中黑" panose="00000500000000000000" pitchFamily="2" charset="-122"/>
                  <a:cs typeface="+mn-lt"/>
                  <a:sym typeface="字魂58号-创中黑" panose="00000500000000000000" pitchFamily="2" charset="-122"/>
                </a:rPr>
                <a:t>法</a:t>
              </a:r>
              <a:r>
                <a:rPr lang="en-US" altLang="zh-CN" sz="1355">
                  <a:ea typeface="字魂58号-创中黑" panose="00000500000000000000" pitchFamily="2" charset="-122"/>
                  <a:cs typeface="+mn-lt"/>
                  <a:sym typeface="字魂58号-创中黑" panose="00000500000000000000" pitchFamily="2" charset="-122"/>
                </a:rPr>
                <a:t> </a:t>
              </a:r>
              <a:r>
                <a:rPr lang="zh-CN" altLang="en-US" sz="1355">
                  <a:ea typeface="字魂58号-创中黑" panose="00000500000000000000" pitchFamily="2" charset="-122"/>
                  <a:cs typeface="+mn-lt"/>
                  <a:sym typeface="字魂58号-创中黑" panose="00000500000000000000" pitchFamily="2" charset="-122"/>
                </a:rPr>
                <a:t>简述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5" name="文本框 22"/>
          <p:cNvSpPr txBox="1"/>
          <p:nvPr/>
        </p:nvSpPr>
        <p:spPr>
          <a:xfrm>
            <a:off x="6122035" y="5010150"/>
            <a:ext cx="3876675" cy="526415"/>
          </a:xfrm>
          <a:prstGeom prst="rect">
            <a:avLst/>
          </a:prstGeom>
          <a:noFill/>
        </p:spPr>
        <p:txBody>
          <a:bodyPr wrap="square" lIns="0" tIns="0" rIns="0" bIns="0" anchor="ctr" anchorCtr="1">
            <a:noAutofit/>
          </a:bodyPr>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2" name="图片 1" descr="STRIP"/>
          <p:cNvPicPr>
            <a:picLocks noChangeAspect="1"/>
          </p:cNvPicPr>
          <p:nvPr/>
        </p:nvPicPr>
        <p:blipFill>
          <a:blip r:embed="rId1"/>
          <a:stretch>
            <a:fillRect/>
          </a:stretch>
        </p:blipFill>
        <p:spPr>
          <a:xfrm>
            <a:off x="82550" y="2348865"/>
            <a:ext cx="6804025" cy="2404745"/>
          </a:xfrm>
          <a:prstGeom prst="rect">
            <a:avLst/>
          </a:prstGeom>
        </p:spPr>
      </p:pic>
      <p:sp>
        <p:nvSpPr>
          <p:cNvPr id="8" name="文本框 22"/>
          <p:cNvSpPr txBox="1"/>
          <p:nvPr/>
        </p:nvSpPr>
        <p:spPr>
          <a:xfrm>
            <a:off x="6942455" y="3755390"/>
            <a:ext cx="4773930" cy="526415"/>
          </a:xfrm>
          <a:prstGeom prst="rect">
            <a:avLst/>
          </a:prstGeom>
          <a:noFill/>
        </p:spPr>
        <p:txBody>
          <a:bodyPr wrap="square" lIns="0" tIns="0" rIns="0" bIns="0" anchor="ctr" anchorCtr="1">
            <a:noAutofit/>
          </a:bodyPr>
          <a:p>
            <a:pPr algn="l" defTabSz="815340" fontAlgn="auto">
              <a:lnSpc>
                <a:spcPts val="2500"/>
              </a:lnSpc>
              <a:defRPr/>
            </a:pPr>
            <a:r>
              <a:rPr lang="en-US" altLang="zh-CN" sz="1600">
                <a:sym typeface="+mn-ea"/>
              </a:rPr>
              <a:t>Y. Gao</a:t>
            </a:r>
            <a:r>
              <a:rPr lang="zh-CN" altLang="en-US" sz="1600">
                <a:sym typeface="+mn-ea"/>
              </a:rPr>
              <a:t>等人在</a:t>
            </a:r>
            <a:r>
              <a:rPr lang="en-US" altLang="zh-CN" sz="1600">
                <a:sym typeface="+mn-ea"/>
              </a:rPr>
              <a:t>2019</a:t>
            </a:r>
            <a:r>
              <a:rPr lang="zh-CN" altLang="en-US" sz="1600">
                <a:sym typeface="+mn-ea"/>
              </a:rPr>
              <a:t>年发表的论文《</a:t>
            </a:r>
            <a:r>
              <a:rPr lang="en-US" altLang="zh-CN" sz="1600">
                <a:sym typeface="+mn-ea"/>
              </a:rPr>
              <a:t>STRIP:</a:t>
            </a:r>
            <a:r>
              <a:rPr lang="zh-CN" altLang="en-US" sz="1600">
                <a:sym typeface="+mn-ea"/>
              </a:rPr>
              <a:t>在深度神经网络中对木马攻击的一种防御手段》</a:t>
            </a:r>
            <a:r>
              <a:rPr lang="zh-CN" altLang="en-US" sz="1600">
                <a:sym typeface="+mn-ea"/>
              </a:rPr>
              <a:t>中提出了</a:t>
            </a:r>
            <a:r>
              <a:rPr lang="en-US" altLang="zh-CN" sz="1600">
                <a:sym typeface="+mn-ea"/>
              </a:rPr>
              <a:t>STRIP</a:t>
            </a:r>
            <a:r>
              <a:rPr lang="zh-CN" altLang="en-US" sz="1600">
                <a:sym typeface="+mn-ea"/>
              </a:rPr>
              <a:t>法，</a:t>
            </a:r>
            <a:r>
              <a:rPr lang="en-US" altLang="zh-CN" sz="1600">
                <a:sym typeface="+mn-ea"/>
              </a:rPr>
              <a:t>STRIP</a:t>
            </a:r>
            <a:r>
              <a:rPr lang="zh-CN" altLang="en-US" sz="1600">
                <a:sym typeface="+mn-ea"/>
              </a:rPr>
              <a:t>法</a:t>
            </a:r>
            <a:r>
              <a:rPr lang="zh-CN" altLang="en-US" sz="1600">
                <a:sym typeface="+mn-ea"/>
              </a:rPr>
              <a:t>对样本的分析基于熵分析，文章基于</a:t>
            </a:r>
            <a:r>
              <a:rPr lang="en-US" altLang="zh-CN" sz="1600">
                <a:sym typeface="+mn-ea"/>
              </a:rPr>
              <a:t>“</a:t>
            </a:r>
            <a:r>
              <a:rPr lang="zh-CN" altLang="en-US" sz="1600">
                <a:sym typeface="+mn-ea"/>
              </a:rPr>
              <a:t>有相似触发器的系列输入的输出结果间熵较低</a:t>
            </a:r>
            <a:r>
              <a:rPr lang="en-US" altLang="zh-CN" sz="1600">
                <a:sym typeface="+mn-ea"/>
              </a:rPr>
              <a:t>”</a:t>
            </a:r>
            <a:r>
              <a:rPr lang="zh-CN" altLang="en-US" sz="1600">
                <a:sym typeface="+mn-ea"/>
              </a:rPr>
              <a:t>的假设</a:t>
            </a:r>
            <a:r>
              <a:rPr lang="en-US" altLang="zh-CN" sz="1600">
                <a:sym typeface="+mn-ea"/>
              </a:rPr>
              <a:t>.</a:t>
            </a:r>
            <a:endParaRPr lang="en-US" altLang="zh-CN" sz="1600">
              <a:sym typeface="+mn-ea"/>
            </a:endParaRPr>
          </a:p>
          <a:p>
            <a:pPr algn="l" defTabSz="815340" fontAlgn="auto">
              <a:lnSpc>
                <a:spcPts val="2500"/>
              </a:lnSpc>
              <a:defRPr/>
            </a:pPr>
            <a:endParaRPr lang="zh-CN" altLang="en-US" sz="1600">
              <a:sym typeface="+mn-ea"/>
            </a:endParaRPr>
          </a:p>
          <a:p>
            <a:pPr algn="l" defTabSz="815340" fontAlgn="auto">
              <a:lnSpc>
                <a:spcPts val="2500"/>
              </a:lnSpc>
              <a:defRPr/>
            </a:pPr>
            <a:r>
              <a:rPr lang="zh-CN" altLang="en-US" sz="1600">
                <a:sym typeface="+mn-ea"/>
              </a:rPr>
              <a:t>在论文的实验流程中，通过输入</a:t>
            </a:r>
            <a:r>
              <a:rPr lang="en-US" altLang="zh-CN" sz="1600">
                <a:sym typeface="+mn-ea"/>
              </a:rPr>
              <a:t>x</a:t>
            </a:r>
            <a:r>
              <a:rPr lang="zh-CN" altLang="en-US" sz="1600">
                <a:sym typeface="+mn-ea"/>
              </a:rPr>
              <a:t>与其他随机测试样本间的复合构造系列输入，计算输出标签间的熵，当熵大于阈值时判定输入</a:t>
            </a:r>
            <a:r>
              <a:rPr lang="en-US" altLang="zh-CN" sz="1600">
                <a:sym typeface="+mn-ea"/>
              </a:rPr>
              <a:t>x</a:t>
            </a:r>
            <a:r>
              <a:rPr lang="zh-CN" altLang="en-US" sz="1600">
                <a:sym typeface="+mn-ea"/>
              </a:rPr>
              <a:t>含有后门</a:t>
            </a:r>
            <a:endParaRPr lang="zh-CN" altLang="en-US" sz="1600">
              <a:sym typeface="+mn-ea"/>
            </a:endParaRPr>
          </a:p>
          <a:p>
            <a:pPr algn="l" defTabSz="815340" fontAlgn="auto">
              <a:lnSpc>
                <a:spcPts val="2500"/>
              </a:lnSpc>
              <a:defRPr/>
            </a:pPr>
            <a:r>
              <a:rPr lang="zh-CN" altLang="en-US" sz="1600">
                <a:sym typeface="+mn-ea"/>
              </a:rPr>
              <a:t> </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91761" y="345292"/>
            <a:ext cx="18084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相关工作</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816350" cy="655955"/>
            <a:chOff x="569584" y="2265537"/>
            <a:chExt cx="2677358" cy="2141018"/>
          </a:xfrm>
          <a:solidFill>
            <a:srgbClr val="E3CAB4"/>
          </a:solidFill>
        </p:grpSpPr>
        <p:sp>
          <p:nvSpPr>
            <p:cNvPr id="22" name="Rounded Rectangle 7"/>
            <p:cNvSpPr/>
            <p:nvPr/>
          </p:nvSpPr>
          <p:spPr>
            <a:xfrm>
              <a:off x="569584" y="2265537"/>
              <a:ext cx="2677358"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后门样本检测技术</a:t>
              </a:r>
              <a:r>
                <a:rPr lang="en-US" altLang="zh-CN" sz="1355">
                  <a:ea typeface="字魂58号-创中黑" panose="00000500000000000000" pitchFamily="2" charset="-122"/>
                  <a:cs typeface="+mn-lt"/>
                  <a:sym typeface="字魂58号-创中黑" panose="00000500000000000000" pitchFamily="2" charset="-122"/>
                </a:rPr>
                <a:t> </a:t>
              </a:r>
              <a:r>
                <a:rPr lang="zh-CN" altLang="en-US" sz="1355">
                  <a:ea typeface="字魂58号-创中黑" panose="00000500000000000000" pitchFamily="2" charset="-122"/>
                  <a:cs typeface="+mn-lt"/>
                  <a:sym typeface="字魂58号-创中黑" panose="00000500000000000000" pitchFamily="2" charset="-122"/>
                </a:rPr>
                <a:t>异常</a:t>
              </a:r>
              <a:r>
                <a:rPr lang="zh-CN" altLang="en-US" sz="1355">
                  <a:ea typeface="字魂58号-创中黑" panose="00000500000000000000" pitchFamily="2" charset="-122"/>
                  <a:cs typeface="+mn-lt"/>
                  <a:sym typeface="字魂58号-创中黑" panose="00000500000000000000" pitchFamily="2" charset="-122"/>
                </a:rPr>
                <a:t>距离检测法</a:t>
              </a:r>
              <a:r>
                <a:rPr lang="en-US" altLang="zh-CN" sz="1355">
                  <a:ea typeface="字魂58号-创中黑" panose="00000500000000000000" pitchFamily="2" charset="-122"/>
                  <a:cs typeface="+mn-lt"/>
                  <a:sym typeface="字魂58号-创中黑" panose="00000500000000000000" pitchFamily="2" charset="-122"/>
                </a:rPr>
                <a:t> </a:t>
              </a:r>
              <a:r>
                <a:rPr lang="zh-CN" altLang="en-US" sz="1355">
                  <a:ea typeface="字魂58号-创中黑" panose="00000500000000000000" pitchFamily="2" charset="-122"/>
                  <a:cs typeface="+mn-lt"/>
                  <a:sym typeface="字魂58号-创中黑" panose="00000500000000000000" pitchFamily="2" charset="-122"/>
                </a:rPr>
                <a:t>简述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6829425" y="3449955"/>
            <a:ext cx="477393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A. Paudice等人于</a:t>
            </a:r>
            <a:r>
              <a:rPr lang="en-US" altLang="zh-CN" sz="1600" b="1" dirty="0">
                <a:solidFill>
                  <a:srgbClr val="000000"/>
                </a:solidFill>
                <a:uFillTx/>
                <a:latin typeface="+mj-lt"/>
                <a:ea typeface="+mj-lt"/>
                <a:cs typeface="+mj-lt"/>
                <a:sym typeface="+mn-ea"/>
              </a:rPr>
              <a:t>2018</a:t>
            </a:r>
            <a:r>
              <a:rPr lang="zh-CN" altLang="en-US" sz="1600" b="1" dirty="0">
                <a:solidFill>
                  <a:srgbClr val="000000"/>
                </a:solidFill>
                <a:uFillTx/>
                <a:latin typeface="+mj-lt"/>
                <a:ea typeface="+mj-lt"/>
                <a:cs typeface="+mj-lt"/>
                <a:sym typeface="+mn-ea"/>
              </a:rPr>
              <a:t>年发表的论文《投毒攻击</a:t>
            </a:r>
            <a:r>
              <a:rPr lang="zh-CN" altLang="en-US" sz="1600" b="1" dirty="0">
                <a:solidFill>
                  <a:srgbClr val="000000"/>
                </a:solidFill>
                <a:uFillTx/>
                <a:latin typeface="+mj-lt"/>
                <a:ea typeface="+mj-lt"/>
                <a:cs typeface="+mj-lt"/>
                <a:sym typeface="+mn-ea"/>
              </a:rPr>
              <a:t>中对抗性训练样例的异常检测法》中提出了基于</a:t>
            </a:r>
            <a:r>
              <a:rPr lang="zh-CN" altLang="en-US" sz="1600" b="1" dirty="0">
                <a:solidFill>
                  <a:srgbClr val="000000"/>
                </a:solidFill>
                <a:uFillTx/>
                <a:latin typeface="+mj-lt"/>
                <a:ea typeface="+mj-lt"/>
                <a:cs typeface="+mj-lt"/>
                <a:sym typeface="字魂58号-创中黑" panose="00000500000000000000" pitchFamily="2" charset="-122"/>
              </a:rPr>
              <a:t>数据预滤波和离群点检测机制的异常</a:t>
            </a:r>
            <a:r>
              <a:rPr lang="zh-CN" altLang="en-US" sz="1600" b="1" dirty="0">
                <a:solidFill>
                  <a:srgbClr val="000000"/>
                </a:solidFill>
                <a:uFillTx/>
                <a:latin typeface="+mj-lt"/>
                <a:ea typeface="+mj-lt"/>
                <a:cs typeface="+mj-lt"/>
                <a:sym typeface="字魂58号-创中黑" panose="00000500000000000000" pitchFamily="2" charset="-122"/>
              </a:rPr>
              <a:t>距离</a:t>
            </a:r>
            <a:r>
              <a:rPr lang="zh-CN" altLang="en-US" sz="1600" b="1" dirty="0">
                <a:solidFill>
                  <a:srgbClr val="000000"/>
                </a:solidFill>
                <a:uFillTx/>
                <a:latin typeface="+mj-lt"/>
                <a:ea typeface="+mj-lt"/>
                <a:cs typeface="+mj-lt"/>
                <a:sym typeface="字魂58号-创中黑" panose="00000500000000000000" pitchFamily="2" charset="-122"/>
              </a:rPr>
              <a:t>检测</a:t>
            </a:r>
            <a:r>
              <a:rPr lang="zh-CN" altLang="en-US" sz="1600" b="1" dirty="0">
                <a:solidFill>
                  <a:srgbClr val="000000"/>
                </a:solidFill>
                <a:uFillTx/>
                <a:latin typeface="+mj-lt"/>
                <a:ea typeface="+mj-lt"/>
                <a:cs typeface="+mj-lt"/>
                <a:sym typeface="字魂58号-创中黑" panose="00000500000000000000" pitchFamily="2" charset="-122"/>
              </a:rPr>
              <a:t>法</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该方法首先筛选出小规模的可信样本集（预滤波），再根据特定样本与可信样本集间的</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距离</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是否在可信范围内（离群点检测）判断是否将其</a:t>
            </a:r>
            <a:r>
              <a:rPr lang="zh-CN" altLang="en-US" sz="1600" b="1" dirty="0">
                <a:solidFill>
                  <a:srgbClr val="000000"/>
                </a:solidFill>
                <a:uFillTx/>
                <a:latin typeface="+mj-lt"/>
                <a:ea typeface="+mj-lt"/>
                <a:cs typeface="+mj-lt"/>
                <a:sym typeface="字魂58号-创中黑" panose="00000500000000000000" pitchFamily="2" charset="-122"/>
              </a:rPr>
              <a:t>加入可信样本</a:t>
            </a:r>
            <a:r>
              <a:rPr lang="zh-CN" altLang="en-US" sz="1600" b="1" dirty="0">
                <a:solidFill>
                  <a:srgbClr val="000000"/>
                </a:solidFill>
                <a:uFillTx/>
                <a:latin typeface="+mj-lt"/>
                <a:ea typeface="+mj-lt"/>
                <a:cs typeface="+mj-lt"/>
                <a:sym typeface="字魂58号-创中黑" panose="00000500000000000000" pitchFamily="2" charset="-122"/>
              </a:rPr>
              <a:t>集</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本方法通过缩小预滤波规模以降低识别初始可信样本集的代价，并通过低于预滤波代价的方法逐步扩大可信样本</a:t>
            </a:r>
            <a:r>
              <a:rPr lang="zh-CN" altLang="en-US" sz="1600" b="1" dirty="0">
                <a:solidFill>
                  <a:srgbClr val="000000"/>
                </a:solidFill>
                <a:uFillTx/>
                <a:latin typeface="+mj-lt"/>
                <a:ea typeface="+mj-lt"/>
                <a:cs typeface="+mj-lt"/>
                <a:sym typeface="字魂58号-创中黑" panose="00000500000000000000" pitchFamily="2" charset="-122"/>
              </a:rPr>
              <a:t>集</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但本实验的效果依赖于异常距离判定阈值的选择和抽象</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距离</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的计算方法</a:t>
            </a:r>
            <a:r>
              <a:rPr lang="zh-CN" altLang="en-US" sz="1600" b="1" dirty="0">
                <a:solidFill>
                  <a:srgbClr val="000000"/>
                </a:solidFill>
                <a:uFillTx/>
                <a:latin typeface="+mj-lt"/>
                <a:ea typeface="+mj-lt"/>
                <a:cs typeface="+mj-lt"/>
                <a:sym typeface="字魂58号-创中黑" panose="00000500000000000000" pitchFamily="2" charset="-122"/>
              </a:rPr>
              <a:t>的优劣</a:t>
            </a: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3" name="图片 2" descr="julifa"/>
          <p:cNvPicPr>
            <a:picLocks noChangeAspect="1"/>
          </p:cNvPicPr>
          <p:nvPr/>
        </p:nvPicPr>
        <p:blipFill>
          <a:blip r:embed="rId1"/>
          <a:stretch>
            <a:fillRect/>
          </a:stretch>
        </p:blipFill>
        <p:spPr>
          <a:xfrm>
            <a:off x="848995" y="1953260"/>
            <a:ext cx="5142230" cy="32010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91761" y="345292"/>
            <a:ext cx="18084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相关工作</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816350" cy="655955"/>
            <a:chOff x="569584" y="2265537"/>
            <a:chExt cx="2677358" cy="2141018"/>
          </a:xfrm>
          <a:solidFill>
            <a:srgbClr val="E3CAB4"/>
          </a:solidFill>
        </p:grpSpPr>
        <p:sp>
          <p:nvSpPr>
            <p:cNvPr id="22" name="Rounded Rectangle 7"/>
            <p:cNvSpPr/>
            <p:nvPr/>
          </p:nvSpPr>
          <p:spPr>
            <a:xfrm>
              <a:off x="569584" y="2265537"/>
              <a:ext cx="2677358"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后门样本检测技术</a:t>
              </a:r>
              <a:r>
                <a:rPr lang="en-US" altLang="zh-CN" sz="1355">
                  <a:ea typeface="字魂58号-创中黑" panose="00000500000000000000" pitchFamily="2" charset="-122"/>
                  <a:cs typeface="+mn-lt"/>
                  <a:sym typeface="字魂58号-创中黑" panose="00000500000000000000" pitchFamily="2" charset="-122"/>
                </a:rPr>
                <a:t> </a:t>
              </a:r>
              <a:r>
                <a:rPr lang="zh-CN" altLang="en-US" sz="1355">
                  <a:ea typeface="字魂58号-创中黑" panose="00000500000000000000" pitchFamily="2" charset="-122"/>
                  <a:cs typeface="+mn-lt"/>
                  <a:sym typeface="字魂58号-创中黑" panose="00000500000000000000" pitchFamily="2" charset="-122"/>
                </a:rPr>
                <a:t>统计分析器法</a:t>
              </a:r>
              <a:r>
                <a:rPr lang="en-US" altLang="zh-CN" sz="1355">
                  <a:ea typeface="字魂58号-创中黑" panose="00000500000000000000" pitchFamily="2" charset="-122"/>
                  <a:cs typeface="+mn-lt"/>
                  <a:sym typeface="字魂58号-创中黑" panose="00000500000000000000" pitchFamily="2" charset="-122"/>
                </a:rPr>
                <a:t> </a:t>
              </a:r>
              <a:r>
                <a:rPr lang="zh-CN" altLang="en-US" sz="1355">
                  <a:ea typeface="字魂58号-创中黑" panose="00000500000000000000" pitchFamily="2" charset="-122"/>
                  <a:cs typeface="+mn-lt"/>
                  <a:sym typeface="字魂58号-创中黑" panose="00000500000000000000" pitchFamily="2" charset="-122"/>
                </a:rPr>
                <a:t>简述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5" name="文本框 22"/>
          <p:cNvSpPr txBox="1"/>
          <p:nvPr/>
        </p:nvSpPr>
        <p:spPr>
          <a:xfrm>
            <a:off x="6122035" y="5010150"/>
            <a:ext cx="3876675" cy="526415"/>
          </a:xfrm>
          <a:prstGeom prst="rect">
            <a:avLst/>
          </a:prstGeom>
          <a:noFill/>
        </p:spPr>
        <p:txBody>
          <a:bodyPr wrap="square" lIns="0" tIns="0" rIns="0" bIns="0" anchor="ctr" anchorCtr="1">
            <a:noAutofit/>
          </a:bodyPr>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
        <p:nvSpPr>
          <p:cNvPr id="8" name="文本框 22"/>
          <p:cNvSpPr txBox="1"/>
          <p:nvPr/>
        </p:nvSpPr>
        <p:spPr>
          <a:xfrm>
            <a:off x="6942455" y="3755390"/>
            <a:ext cx="477393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D. Tang等人在2019年发表的论文《可靠后门污染检测的深度神经网络统计分析》中提出了统计分析器法（Statistical Analyzer），该方法基于对样本的抽象化分解</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该方法假设向量化的样本可以分解为可变部分和恒定部分的复合，恒定部分仅与分类特征相关，可变部分服从特定高维分布</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经过对恒定部分的</a:t>
            </a:r>
            <a:r>
              <a:rPr lang="zh-CN" altLang="en-US" sz="1600" b="1" dirty="0">
                <a:solidFill>
                  <a:srgbClr val="000000"/>
                </a:solidFill>
                <a:uFillTx/>
                <a:latin typeface="+mj-lt"/>
                <a:ea typeface="+mj-lt"/>
                <a:cs typeface="+mj-lt"/>
                <a:sym typeface="字魂58号-创中黑" panose="00000500000000000000" pitchFamily="2" charset="-122"/>
              </a:rPr>
              <a:t>进一步</a:t>
            </a:r>
            <a:r>
              <a:rPr lang="zh-CN" altLang="en-US" sz="1600" b="1" dirty="0">
                <a:solidFill>
                  <a:srgbClr val="000000"/>
                </a:solidFill>
                <a:uFillTx/>
                <a:latin typeface="+mj-lt"/>
                <a:ea typeface="+mj-lt"/>
                <a:cs typeface="+mj-lt"/>
                <a:sym typeface="字魂58号-创中黑" panose="00000500000000000000" pitchFamily="2" charset="-122"/>
              </a:rPr>
              <a:t>分解，建立双组分分解假设</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恒定部分基于两个类特征的复合</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，区别于朴素同质假设</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恒定部分代表单一类特征</a:t>
            </a:r>
            <a:r>
              <a:rPr lang="en-US" altLang="zh-CN" sz="1600" b="1" dirty="0">
                <a:solidFill>
                  <a:srgbClr val="000000"/>
                </a:solidFill>
                <a:uFillTx/>
                <a:latin typeface="+mj-lt"/>
                <a:ea typeface="+mj-lt"/>
                <a:cs typeface="+mj-lt"/>
                <a:sym typeface="字魂58号-创中黑" panose="00000500000000000000" pitchFamily="2" charset="-122"/>
              </a:rPr>
              <a:t>)</a:t>
            </a:r>
            <a:endParaRPr lang="en-US" altLang="zh-CN"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en-US" altLang="zh-CN"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左图是分别基于朴素同质假设和双组分分解假设对含有毒样本的样本集的分类，后者明显更能区分后门样本的</a:t>
            </a:r>
            <a:r>
              <a:rPr lang="zh-CN" altLang="en-US" sz="1600" b="1" dirty="0">
                <a:solidFill>
                  <a:srgbClr val="000000"/>
                </a:solidFill>
                <a:uFillTx/>
                <a:latin typeface="+mj-lt"/>
                <a:ea typeface="+mj-lt"/>
                <a:cs typeface="+mj-lt"/>
                <a:sym typeface="字魂58号-创中黑" panose="00000500000000000000" pitchFamily="2" charset="-122"/>
              </a:rPr>
              <a:t>特征</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3" name="图片 2" descr="scan"/>
          <p:cNvPicPr>
            <a:picLocks noChangeAspect="1"/>
          </p:cNvPicPr>
          <p:nvPr/>
        </p:nvPicPr>
        <p:blipFill>
          <a:blip r:embed="rId1"/>
          <a:srcRect l="135" t="13612"/>
          <a:stretch>
            <a:fillRect/>
          </a:stretch>
        </p:blipFill>
        <p:spPr>
          <a:xfrm>
            <a:off x="873760" y="3533140"/>
            <a:ext cx="5654040" cy="2268855"/>
          </a:xfrm>
          <a:prstGeom prst="rect">
            <a:avLst/>
          </a:prstGeom>
        </p:spPr>
      </p:pic>
      <p:pic>
        <p:nvPicPr>
          <p:cNvPr id="4" name="图片 3" descr="scan2"/>
          <p:cNvPicPr>
            <a:picLocks noChangeAspect="1"/>
          </p:cNvPicPr>
          <p:nvPr/>
        </p:nvPicPr>
        <p:blipFill>
          <a:blip r:embed="rId2"/>
          <a:stretch>
            <a:fillRect/>
          </a:stretch>
        </p:blipFill>
        <p:spPr>
          <a:xfrm>
            <a:off x="1568450" y="2185670"/>
            <a:ext cx="4133850" cy="7143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5A38A"/>
        </a:solidFill>
        <a:effectLst/>
      </p:bgPr>
    </p:bg>
    <p:spTree>
      <p:nvGrpSpPr>
        <p:cNvPr id="1" name=""/>
        <p:cNvGrpSpPr/>
        <p:nvPr/>
      </p:nvGrpSpPr>
      <p:grpSpPr>
        <a:xfrm>
          <a:off x="0" y="0"/>
          <a:ext cx="0" cy="0"/>
          <a:chOff x="0" y="0"/>
          <a:chExt cx="0" cy="0"/>
        </a:xfrm>
      </p:grpSpPr>
      <p:sp>
        <p:nvSpPr>
          <p:cNvPr id="12" name="椭圆 11"/>
          <p:cNvSpPr/>
          <p:nvPr/>
        </p:nvSpPr>
        <p:spPr>
          <a:xfrm rot="5400000">
            <a:off x="5257800" y="1452245"/>
            <a:ext cx="1676400" cy="1676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587854" y="4020443"/>
            <a:ext cx="5016292" cy="1383665"/>
          </a:xfrm>
          <a:prstGeom prst="rect">
            <a:avLst/>
          </a:prstGeom>
          <a:noFill/>
        </p:spPr>
        <p:txBody>
          <a:bodyPr wrap="square" rtlCol="0">
            <a:spAutoFit/>
          </a:bodyPr>
          <a:lstStyle/>
          <a:p>
            <a:pPr algn="ctr"/>
            <a:r>
              <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实验流程</a:t>
            </a:r>
            <a:r>
              <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设计</a:t>
            </a:r>
            <a:endPar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a:p>
            <a:pPr algn="ct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Experimental Design</a:t>
            </a:r>
            <a:endPar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9" name="文本框 8"/>
          <p:cNvSpPr txBox="1"/>
          <p:nvPr/>
        </p:nvSpPr>
        <p:spPr>
          <a:xfrm>
            <a:off x="5372769" y="1628853"/>
            <a:ext cx="1446461" cy="1322070"/>
          </a:xfrm>
          <a:prstGeom prst="rect">
            <a:avLst/>
          </a:prstGeom>
          <a:noFill/>
        </p:spPr>
        <p:txBody>
          <a:bodyPr wrap="square" rtlCol="0">
            <a:spAutoFit/>
          </a:bodyPr>
          <a:lstStyle/>
          <a:p>
            <a:pPr algn="ctr"/>
            <a:r>
              <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03</a:t>
            </a:r>
            <a:endPar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实验对</a:t>
              </a:r>
              <a:r>
                <a:rPr lang="zh-CN" altLang="en-US" sz="1355">
                  <a:ea typeface="字魂58号-创中黑" panose="00000500000000000000" pitchFamily="2" charset="-122"/>
                  <a:cs typeface="+mn-lt"/>
                  <a:sym typeface="字魂58号-创中黑" panose="00000500000000000000" pitchFamily="2" charset="-122"/>
                </a:rPr>
                <a:t>相关工作的参考</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12" name="文本框 22"/>
          <p:cNvSpPr txBox="1"/>
          <p:nvPr/>
        </p:nvSpPr>
        <p:spPr>
          <a:xfrm>
            <a:off x="2291715" y="3296920"/>
            <a:ext cx="7016115"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1.</a:t>
            </a:r>
            <a:r>
              <a:rPr lang="zh-CN" altLang="en-US" sz="1600" b="1" dirty="0">
                <a:solidFill>
                  <a:srgbClr val="000000"/>
                </a:solidFill>
                <a:uFillTx/>
                <a:latin typeface="+mj-lt"/>
                <a:ea typeface="+mj-lt"/>
                <a:cs typeface="+mj-lt"/>
                <a:sym typeface="字魂58号-创中黑" panose="00000500000000000000" pitchFamily="2" charset="-122"/>
              </a:rPr>
              <a:t>对于</a:t>
            </a:r>
            <a:r>
              <a:rPr lang="en-US" altLang="zh-CN" sz="1600" b="1" dirty="0">
                <a:solidFill>
                  <a:srgbClr val="000000"/>
                </a:solidFill>
                <a:uFillTx/>
                <a:latin typeface="+mj-lt"/>
                <a:ea typeface="+mj-lt"/>
                <a:cs typeface="+mj-lt"/>
                <a:sym typeface="字魂58号-创中黑" panose="00000500000000000000" pitchFamily="2" charset="-122"/>
              </a:rPr>
              <a:t>STRIP</a:t>
            </a:r>
            <a:r>
              <a:rPr lang="zh-CN" altLang="en-US" sz="1600" b="1" dirty="0">
                <a:solidFill>
                  <a:srgbClr val="000000"/>
                </a:solidFill>
                <a:uFillTx/>
                <a:latin typeface="+mj-lt"/>
                <a:ea typeface="+mj-lt"/>
                <a:cs typeface="+mj-lt"/>
                <a:sym typeface="字魂58号-创中黑" panose="00000500000000000000" pitchFamily="2" charset="-122"/>
              </a:rPr>
              <a:t>方法：可以依赖熵分析类似的方式进行样本</a:t>
            </a:r>
            <a:r>
              <a:rPr lang="zh-CN" altLang="en-US" sz="1600" b="1" dirty="0">
                <a:solidFill>
                  <a:srgbClr val="000000"/>
                </a:solidFill>
                <a:uFillTx/>
                <a:latin typeface="+mj-lt"/>
                <a:ea typeface="+mj-lt"/>
                <a:cs typeface="+mj-lt"/>
                <a:sym typeface="字魂58号-创中黑" panose="00000500000000000000" pitchFamily="2" charset="-122"/>
              </a:rPr>
              <a:t>异常特征的</a:t>
            </a:r>
            <a:r>
              <a:rPr lang="zh-CN" altLang="en-US" sz="1600" b="1" dirty="0">
                <a:solidFill>
                  <a:srgbClr val="000000"/>
                </a:solidFill>
                <a:uFillTx/>
                <a:latin typeface="+mj-lt"/>
                <a:ea typeface="+mj-lt"/>
                <a:cs typeface="+mj-lt"/>
                <a:sym typeface="字魂58号-创中黑" panose="00000500000000000000" pitchFamily="2" charset="-122"/>
              </a:rPr>
              <a:t>提取</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en-US" altLang="zh-CN"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2.</a:t>
            </a:r>
            <a:r>
              <a:rPr lang="zh-CN" altLang="en-US" sz="1600" b="1" dirty="0">
                <a:solidFill>
                  <a:srgbClr val="000000"/>
                </a:solidFill>
                <a:uFillTx/>
                <a:latin typeface="+mj-lt"/>
                <a:ea typeface="+mj-lt"/>
                <a:cs typeface="+mj-lt"/>
                <a:sym typeface="字魂58号-创中黑" panose="00000500000000000000" pitchFamily="2" charset="-122"/>
              </a:rPr>
              <a:t>对于距离异常检测法：可以依赖样本间</a:t>
            </a:r>
            <a:r>
              <a:rPr lang="zh-CN" altLang="en-US" sz="1600" b="1" dirty="0">
                <a:solidFill>
                  <a:srgbClr val="000000"/>
                </a:solidFill>
                <a:uFillTx/>
                <a:latin typeface="+mj-lt"/>
                <a:ea typeface="+mj-lt"/>
                <a:cs typeface="+mj-lt"/>
                <a:sym typeface="字魂58号-创中黑" panose="00000500000000000000" pitchFamily="2" charset="-122"/>
              </a:rPr>
              <a:t>比较差异区分</a:t>
            </a:r>
            <a:r>
              <a:rPr lang="zh-CN" altLang="en-US" sz="1600" b="1" dirty="0">
                <a:solidFill>
                  <a:srgbClr val="000000"/>
                </a:solidFill>
                <a:uFillTx/>
                <a:latin typeface="+mj-lt"/>
                <a:ea typeface="+mj-lt"/>
                <a:cs typeface="+mj-lt"/>
                <a:sym typeface="字魂58号-创中黑" panose="00000500000000000000" pitchFamily="2" charset="-122"/>
              </a:rPr>
              <a:t>恶意样本</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en-US" altLang="zh-CN"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3.</a:t>
            </a:r>
            <a:r>
              <a:rPr lang="zh-CN" altLang="en-US" sz="1600" b="1" dirty="0">
                <a:solidFill>
                  <a:srgbClr val="000000"/>
                </a:solidFill>
                <a:uFillTx/>
                <a:latin typeface="+mj-lt"/>
                <a:ea typeface="+mj-lt"/>
                <a:cs typeface="+mj-lt"/>
                <a:sym typeface="字魂58号-创中黑" panose="00000500000000000000" pitchFamily="2" charset="-122"/>
              </a:rPr>
              <a:t>对于</a:t>
            </a:r>
            <a:r>
              <a:rPr lang="en-US" altLang="zh-CN" sz="1600" b="1" dirty="0">
                <a:solidFill>
                  <a:srgbClr val="000000"/>
                </a:solidFill>
                <a:uFillTx/>
                <a:latin typeface="+mj-lt"/>
                <a:ea typeface="+mj-lt"/>
                <a:cs typeface="+mj-lt"/>
                <a:sym typeface="字魂58号-创中黑" panose="00000500000000000000" pitchFamily="2" charset="-122"/>
              </a:rPr>
              <a:t>SCAn</a:t>
            </a:r>
            <a:r>
              <a:rPr lang="zh-CN" altLang="en-US" sz="1600" b="1" dirty="0">
                <a:solidFill>
                  <a:srgbClr val="000000"/>
                </a:solidFill>
                <a:uFillTx/>
                <a:latin typeface="+mj-lt"/>
                <a:ea typeface="+mj-lt"/>
                <a:cs typeface="+mj-lt"/>
                <a:sym typeface="字魂58号-创中黑" panose="00000500000000000000" pitchFamily="2" charset="-122"/>
              </a:rPr>
              <a:t>方法：可以通过统计特征的差异区分后门样本</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
        <p:nvSpPr>
          <p:cNvPr id="2" name="文本框 22"/>
          <p:cNvSpPr txBox="1"/>
          <p:nvPr/>
        </p:nvSpPr>
        <p:spPr>
          <a:xfrm>
            <a:off x="2291715" y="3823335"/>
            <a:ext cx="5943600" cy="526415"/>
          </a:xfrm>
          <a:prstGeom prst="rect">
            <a:avLst/>
          </a:prstGeom>
          <a:noFill/>
        </p:spPr>
        <p:txBody>
          <a:bodyPr wrap="square" lIns="0" tIns="0" rIns="0" bIns="0" anchor="ctr" anchorCtr="1">
            <a:noAutofit/>
          </a:bodyPr>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实验流程</a:t>
              </a:r>
              <a:r>
                <a:rPr lang="zh-CN" altLang="en-US" sz="1355">
                  <a:ea typeface="字魂58号-创中黑" panose="00000500000000000000" pitchFamily="2" charset="-122"/>
                  <a:cs typeface="+mn-lt"/>
                  <a:sym typeface="字魂58号-创中黑" panose="00000500000000000000" pitchFamily="2" charset="-122"/>
                </a:rPr>
                <a:t>概述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4" name="图片 3" descr="liucheng"/>
          <p:cNvPicPr>
            <a:picLocks noChangeAspect="1"/>
          </p:cNvPicPr>
          <p:nvPr/>
        </p:nvPicPr>
        <p:blipFill>
          <a:blip r:embed="rId1"/>
          <a:stretch>
            <a:fillRect/>
          </a:stretch>
        </p:blipFill>
        <p:spPr>
          <a:xfrm>
            <a:off x="52070" y="2092325"/>
            <a:ext cx="12192000" cy="1487170"/>
          </a:xfrm>
          <a:prstGeom prst="rect">
            <a:avLst/>
          </a:prstGeom>
        </p:spPr>
      </p:pic>
      <p:sp>
        <p:nvSpPr>
          <p:cNvPr id="8" name="文本框 22"/>
          <p:cNvSpPr txBox="1"/>
          <p:nvPr/>
        </p:nvSpPr>
        <p:spPr>
          <a:xfrm>
            <a:off x="1830070" y="4313555"/>
            <a:ext cx="7407910"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在进行</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投票</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之前，首先需要确定以下的实验</a:t>
            </a:r>
            <a:r>
              <a:rPr lang="zh-CN" altLang="en-US" sz="1600" b="1" dirty="0">
                <a:solidFill>
                  <a:srgbClr val="000000"/>
                </a:solidFill>
                <a:uFillTx/>
                <a:latin typeface="+mj-lt"/>
                <a:ea typeface="+mj-lt"/>
                <a:cs typeface="+mj-lt"/>
                <a:sym typeface="+mn-ea"/>
              </a:rPr>
              <a:t>条件：</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a:t>
            </a:r>
            <a:r>
              <a:rPr lang="zh-CN" altLang="en-US" sz="1600" b="1" dirty="0">
                <a:solidFill>
                  <a:srgbClr val="000000"/>
                </a:solidFill>
                <a:uFillTx/>
                <a:latin typeface="+mj-lt"/>
                <a:ea typeface="+mj-lt"/>
                <a:cs typeface="+mj-lt"/>
                <a:sym typeface="+mn-ea"/>
              </a:rPr>
              <a:t>实验选取的应用场景，包括数据集、模型</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a:t>
            </a:r>
            <a:r>
              <a:rPr lang="zh-CN" altLang="en-US" sz="1600" b="1" dirty="0">
                <a:solidFill>
                  <a:srgbClr val="000000"/>
                </a:solidFill>
                <a:uFillTx/>
                <a:latin typeface="+mj-lt"/>
                <a:ea typeface="+mj-lt"/>
                <a:cs typeface="+mj-lt"/>
                <a:sym typeface="+mn-ea"/>
              </a:rPr>
              <a:t>评估参数，作为验证投票机制有效性的指标</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a:t>
            </a:r>
            <a:r>
              <a:rPr lang="zh-CN" altLang="en-US" sz="1600" b="1" dirty="0">
                <a:solidFill>
                  <a:srgbClr val="000000"/>
                </a:solidFill>
                <a:uFillTx/>
                <a:latin typeface="+mj-lt"/>
                <a:ea typeface="+mj-lt"/>
                <a:cs typeface="+mj-lt"/>
                <a:sym typeface="+mn-ea"/>
              </a:rPr>
              <a:t>异常指标映射公式，作为对投票结果</a:t>
            </a:r>
            <a:r>
              <a:rPr lang="zh-CN" altLang="en-US" sz="1600" b="1" dirty="0">
                <a:solidFill>
                  <a:srgbClr val="000000"/>
                </a:solidFill>
                <a:uFillTx/>
                <a:latin typeface="+mj-lt"/>
                <a:ea typeface="+mj-lt"/>
                <a:cs typeface="+mj-lt"/>
                <a:sym typeface="+mn-ea"/>
              </a:rPr>
              <a:t>矩阵的分析手段</a:t>
            </a:r>
            <a:endParaRPr lang="en-US" altLang="zh-CN" sz="1600" b="1" dirty="0">
              <a:solidFill>
                <a:srgbClr val="000000"/>
              </a:solidFill>
              <a:uFillTx/>
              <a:latin typeface="+mj-lt"/>
              <a:ea typeface="+mj-lt"/>
              <a:cs typeface="+mj-lt"/>
              <a:sym typeface="+mn-ea"/>
            </a:endParaRPr>
          </a:p>
          <a:p>
            <a:pPr algn="l" defTabSz="815340" fontAlgn="auto">
              <a:lnSpc>
                <a:spcPts val="2500"/>
              </a:lnSpc>
              <a:defRPr/>
            </a:pPr>
            <a:endParaRPr lang="en-US" altLang="zh-CN"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74395" y="86614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确定</a:t>
              </a:r>
              <a:r>
                <a:rPr lang="zh-CN" altLang="en-US" sz="1355">
                  <a:ea typeface="字魂58号-创中黑" panose="00000500000000000000" pitchFamily="2" charset="-122"/>
                  <a:cs typeface="+mn-lt"/>
                  <a:sym typeface="字魂58号-创中黑" panose="00000500000000000000" pitchFamily="2" charset="-122"/>
                </a:rPr>
                <a:t>实验前提条件</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3" name="图片 2" descr="mnist"/>
          <p:cNvPicPr>
            <a:picLocks noChangeAspect="1"/>
          </p:cNvPicPr>
          <p:nvPr>
            <p:custDataLst>
              <p:tags r:id="rId1"/>
            </p:custDataLst>
          </p:nvPr>
        </p:nvPicPr>
        <p:blipFill>
          <a:blip r:embed="rId2"/>
          <a:stretch>
            <a:fillRect/>
          </a:stretch>
        </p:blipFill>
        <p:spPr>
          <a:xfrm>
            <a:off x="874395" y="1650365"/>
            <a:ext cx="5486400" cy="2351405"/>
          </a:xfrm>
          <a:prstGeom prst="rect">
            <a:avLst/>
          </a:prstGeom>
        </p:spPr>
      </p:pic>
      <p:pic>
        <p:nvPicPr>
          <p:cNvPr id="4" name="图片 3" descr="lenet"/>
          <p:cNvPicPr>
            <a:picLocks noChangeAspect="1"/>
          </p:cNvPicPr>
          <p:nvPr/>
        </p:nvPicPr>
        <p:blipFill>
          <a:blip r:embed="rId3"/>
          <a:stretch>
            <a:fillRect/>
          </a:stretch>
        </p:blipFill>
        <p:spPr>
          <a:xfrm>
            <a:off x="410210" y="4335145"/>
            <a:ext cx="7151370" cy="2038350"/>
          </a:xfrm>
          <a:prstGeom prst="rect">
            <a:avLst/>
          </a:prstGeom>
        </p:spPr>
      </p:pic>
      <p:sp>
        <p:nvSpPr>
          <p:cNvPr id="8" name="文本框 22"/>
          <p:cNvSpPr txBox="1"/>
          <p:nvPr/>
        </p:nvSpPr>
        <p:spPr>
          <a:xfrm>
            <a:off x="7509510" y="1589405"/>
            <a:ext cx="4127500"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选定图像识别</a:t>
            </a:r>
            <a:r>
              <a:rPr lang="zh-CN" altLang="en-US" sz="1600" b="1" dirty="0">
                <a:solidFill>
                  <a:srgbClr val="000000"/>
                </a:solidFill>
                <a:uFillTx/>
                <a:latin typeface="+mj-lt"/>
                <a:ea typeface="+mj-lt"/>
                <a:cs typeface="+mj-lt"/>
                <a:sym typeface="+mn-ea"/>
              </a:rPr>
              <a:t>应用场景和</a:t>
            </a:r>
            <a:r>
              <a:rPr lang="en-US" altLang="zh-CN" sz="1600" b="1" dirty="0">
                <a:solidFill>
                  <a:srgbClr val="000000"/>
                </a:solidFill>
                <a:uFillTx/>
                <a:latin typeface="+mj-lt"/>
                <a:ea typeface="+mj-lt"/>
                <a:cs typeface="+mj-lt"/>
                <a:sym typeface="+mn-ea"/>
              </a:rPr>
              <a:t>MNIST</a:t>
            </a:r>
            <a:r>
              <a:rPr lang="zh-CN" altLang="en-US" sz="1600" b="1" dirty="0">
                <a:solidFill>
                  <a:srgbClr val="000000"/>
                </a:solidFill>
                <a:uFillTx/>
                <a:latin typeface="+mj-lt"/>
                <a:ea typeface="+mj-lt"/>
                <a:cs typeface="+mj-lt"/>
                <a:sym typeface="+mn-ea"/>
              </a:rPr>
              <a:t>数据集的理由：</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该场景下可以直观地体现后门对样本的影响</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MNIST</a:t>
            </a:r>
            <a:r>
              <a:rPr lang="zh-CN" altLang="en-US" sz="1600" b="1" dirty="0">
                <a:solidFill>
                  <a:srgbClr val="000000"/>
                </a:solidFill>
                <a:uFillTx/>
                <a:latin typeface="+mj-lt"/>
                <a:ea typeface="+mj-lt"/>
                <a:cs typeface="+mj-lt"/>
                <a:sym typeface="+mn-ea"/>
              </a:rPr>
              <a:t>数据集以及图像识别常作为人工神经网络性能的衡量指标</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 MNIST</a:t>
            </a:r>
            <a:r>
              <a:rPr lang="zh-CN" altLang="en-US" sz="1600" b="1" dirty="0">
                <a:solidFill>
                  <a:srgbClr val="000000"/>
                </a:solidFill>
                <a:uFillTx/>
                <a:latin typeface="+mj-lt"/>
                <a:ea typeface="+mj-lt"/>
                <a:cs typeface="+mj-lt"/>
                <a:sym typeface="+mn-ea"/>
              </a:rPr>
              <a:t>数据集的规模和随机性符合通用性和普遍性</a:t>
            </a:r>
            <a:r>
              <a:rPr lang="zh-CN" altLang="en-US" sz="1600" b="1" dirty="0">
                <a:solidFill>
                  <a:srgbClr val="000000"/>
                </a:solidFill>
                <a:uFillTx/>
                <a:latin typeface="+mj-lt"/>
                <a:ea typeface="+mj-lt"/>
                <a:cs typeface="+mj-lt"/>
                <a:sym typeface="+mn-ea"/>
              </a:rPr>
              <a:t>要求</a:t>
            </a:r>
            <a:endParaRPr lang="zh-CN" altLang="en-US" sz="1600" b="1" dirty="0">
              <a:solidFill>
                <a:srgbClr val="000000"/>
              </a:solidFill>
              <a:uFillTx/>
              <a:latin typeface="+mj-lt"/>
              <a:ea typeface="+mj-lt"/>
              <a:cs typeface="+mj-lt"/>
              <a:sym typeface="+mn-ea"/>
            </a:endParaRPr>
          </a:p>
        </p:txBody>
      </p:sp>
      <p:sp>
        <p:nvSpPr>
          <p:cNvPr id="5" name="文本框 22"/>
          <p:cNvSpPr txBox="1"/>
          <p:nvPr/>
        </p:nvSpPr>
        <p:spPr>
          <a:xfrm>
            <a:off x="7509510" y="4116070"/>
            <a:ext cx="4467225"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选定</a:t>
            </a:r>
            <a:r>
              <a:rPr lang="en-US" altLang="zh-CN" sz="1600" b="1" dirty="0">
                <a:solidFill>
                  <a:srgbClr val="000000"/>
                </a:solidFill>
                <a:uFillTx/>
                <a:latin typeface="+mj-lt"/>
                <a:ea typeface="+mj-lt"/>
                <a:cs typeface="+mj-lt"/>
                <a:sym typeface="+mn-ea"/>
              </a:rPr>
              <a:t> </a:t>
            </a:r>
            <a:r>
              <a:rPr lang="en-US" sz="1600" b="1" dirty="0">
                <a:solidFill>
                  <a:srgbClr val="000000"/>
                </a:solidFill>
                <a:uFillTx/>
                <a:latin typeface="+mj-lt"/>
                <a:ea typeface="+mj-lt"/>
                <a:cs typeface="+mj-lt"/>
                <a:sym typeface="+mn-ea"/>
              </a:rPr>
              <a:t>LeNet </a:t>
            </a:r>
            <a:r>
              <a:rPr lang="zh-CN" altLang="en-US" sz="1600" b="1" dirty="0">
                <a:solidFill>
                  <a:srgbClr val="000000"/>
                </a:solidFill>
                <a:uFillTx/>
                <a:latin typeface="+mj-lt"/>
                <a:ea typeface="+mj-lt"/>
                <a:cs typeface="+mj-lt"/>
                <a:sym typeface="+mn-ea"/>
              </a:rPr>
              <a:t>系列</a:t>
            </a:r>
            <a:r>
              <a:rPr lang="zh-CN" altLang="en-US" sz="1600" b="1" dirty="0">
                <a:solidFill>
                  <a:srgbClr val="000000"/>
                </a:solidFill>
                <a:uFillTx/>
                <a:latin typeface="+mj-lt"/>
                <a:ea typeface="+mj-lt"/>
                <a:cs typeface="+mj-lt"/>
                <a:sym typeface="+mn-ea"/>
              </a:rPr>
              <a:t>卷积网络的理由：</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卷积网络实用性较强与图像识别场景相对契合</a:t>
            </a:r>
            <a:r>
              <a:rPr lang="en-US" altLang="zh-CN" sz="1600" b="1" dirty="0">
                <a:solidFill>
                  <a:srgbClr val="000000"/>
                </a:solidFill>
                <a:uFillTx/>
                <a:latin typeface="+mj-lt"/>
                <a:ea typeface="+mj-lt"/>
                <a:cs typeface="+mj-lt"/>
                <a:sym typeface="+mn-ea"/>
              </a:rPr>
              <a:t> </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LeNet</a:t>
            </a:r>
            <a:r>
              <a:rPr lang="zh-CN" altLang="en-US" sz="1600" b="1" dirty="0">
                <a:solidFill>
                  <a:srgbClr val="000000"/>
                </a:solidFill>
                <a:uFillTx/>
                <a:latin typeface="+mj-lt"/>
                <a:ea typeface="+mj-lt"/>
                <a:cs typeface="+mj-lt"/>
                <a:sym typeface="+mn-ea"/>
              </a:rPr>
              <a:t>网络作为典型的卷积神经网络结构，具有代表性</a:t>
            </a:r>
            <a:endParaRPr lang="zh-CN" altLang="en-US"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74395" y="86614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确定</a:t>
              </a:r>
              <a:r>
                <a:rPr lang="zh-CN" altLang="en-US" sz="1355">
                  <a:ea typeface="字魂58号-创中黑" panose="00000500000000000000" pitchFamily="2" charset="-122"/>
                  <a:cs typeface="+mn-lt"/>
                  <a:sym typeface="字魂58号-创中黑" panose="00000500000000000000" pitchFamily="2" charset="-122"/>
                </a:rPr>
                <a:t>实验前提条件</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6715760" y="2671445"/>
            <a:ext cx="4895215"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选定结果矩阵</a:t>
            </a:r>
            <a:r>
              <a:rPr lang="zh-CN" altLang="en-US" sz="1600" b="1" dirty="0">
                <a:solidFill>
                  <a:srgbClr val="000000"/>
                </a:solidFill>
                <a:uFillTx/>
                <a:latin typeface="+mj-lt"/>
                <a:ea typeface="+mj-lt"/>
                <a:cs typeface="+mj-lt"/>
                <a:sym typeface="+mn-ea"/>
              </a:rPr>
              <a:t>的子向量标准差</a:t>
            </a:r>
            <a:r>
              <a:rPr lang="zh-CN" altLang="en-US" sz="1600" b="1" dirty="0">
                <a:solidFill>
                  <a:srgbClr val="000000"/>
                </a:solidFill>
                <a:uFillTx/>
                <a:latin typeface="+mj-lt"/>
                <a:ea typeface="+mj-lt"/>
                <a:cs typeface="+mj-lt"/>
                <a:sym typeface="+mn-ea"/>
              </a:rPr>
              <a:t>和作为异常指标映射</a:t>
            </a:r>
            <a:r>
              <a:rPr lang="zh-CN" altLang="en-US" sz="1600" b="1" dirty="0">
                <a:solidFill>
                  <a:srgbClr val="000000"/>
                </a:solidFill>
                <a:uFillTx/>
                <a:latin typeface="+mj-lt"/>
                <a:ea typeface="+mj-lt"/>
                <a:cs typeface="+mj-lt"/>
                <a:sym typeface="+mn-ea"/>
              </a:rPr>
              <a:t>方式的理由：</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该映射关系可以在某种程度上视为类似于</a:t>
            </a:r>
            <a:r>
              <a:rPr lang="en-US" altLang="zh-CN" sz="1600" b="1" dirty="0">
                <a:solidFill>
                  <a:srgbClr val="000000"/>
                </a:solidFill>
                <a:uFillTx/>
                <a:latin typeface="+mj-lt"/>
                <a:ea typeface="+mj-lt"/>
                <a:cs typeface="+mj-lt"/>
                <a:sym typeface="+mn-ea"/>
              </a:rPr>
              <a:t>STRIP</a:t>
            </a:r>
            <a:r>
              <a:rPr lang="zh-CN" altLang="en-US" sz="1600" b="1" dirty="0">
                <a:solidFill>
                  <a:srgbClr val="000000"/>
                </a:solidFill>
                <a:uFillTx/>
                <a:latin typeface="+mj-lt"/>
                <a:ea typeface="+mj-lt"/>
                <a:cs typeface="+mj-lt"/>
                <a:sym typeface="+mn-ea"/>
              </a:rPr>
              <a:t>法中熵分析的模拟，反映了各模型</a:t>
            </a:r>
            <a:r>
              <a:rPr lang="zh-CN" altLang="en-US" sz="1600" b="1" dirty="0">
                <a:solidFill>
                  <a:srgbClr val="000000"/>
                </a:solidFill>
                <a:uFillTx/>
                <a:latin typeface="+mj-lt"/>
                <a:ea typeface="+mj-lt"/>
                <a:cs typeface="+mj-lt"/>
                <a:sym typeface="+mn-ea"/>
              </a:rPr>
              <a:t>对同一样本的</a:t>
            </a:r>
            <a:r>
              <a:rPr lang="zh-CN" altLang="en-US" sz="1600" b="1" dirty="0">
                <a:solidFill>
                  <a:srgbClr val="000000"/>
                </a:solidFill>
                <a:uFillTx/>
                <a:latin typeface="+mj-lt"/>
                <a:ea typeface="+mj-lt"/>
                <a:cs typeface="+mj-lt"/>
                <a:sym typeface="+mn-ea"/>
              </a:rPr>
              <a:t>判断差异</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a:t>
            </a:r>
            <a:r>
              <a:rPr lang="zh-CN" altLang="en-US" sz="1600" b="1" dirty="0">
                <a:solidFill>
                  <a:srgbClr val="000000"/>
                </a:solidFill>
                <a:uFillTx/>
                <a:latin typeface="+mj-lt"/>
                <a:ea typeface="+mj-lt"/>
                <a:cs typeface="+mj-lt"/>
                <a:sym typeface="+mn-ea"/>
              </a:rPr>
              <a:t>忽略模型集合中的次序差异，忽略结果矩阵中子向量的组合次序</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 </a:t>
            </a:r>
            <a:r>
              <a:rPr lang="zh-CN" altLang="en-US" sz="1600" b="1" dirty="0">
                <a:solidFill>
                  <a:srgbClr val="000000"/>
                </a:solidFill>
                <a:uFillTx/>
                <a:latin typeface="+mj-lt"/>
                <a:ea typeface="+mj-lt"/>
                <a:cs typeface="+mj-lt"/>
                <a:sym typeface="+mn-ea"/>
              </a:rPr>
              <a:t>代码逻辑上</a:t>
            </a:r>
            <a:r>
              <a:rPr lang="zh-CN" altLang="en-US" sz="1600" b="1" dirty="0">
                <a:solidFill>
                  <a:srgbClr val="000000"/>
                </a:solidFill>
                <a:uFillTx/>
                <a:latin typeface="+mj-lt"/>
                <a:ea typeface="+mj-lt"/>
                <a:cs typeface="+mj-lt"/>
                <a:sym typeface="+mn-ea"/>
              </a:rPr>
              <a:t>易于实现</a:t>
            </a:r>
            <a:endParaRPr lang="zh-CN" altLang="en-US" sz="1600" b="1" dirty="0">
              <a:solidFill>
                <a:srgbClr val="000000"/>
              </a:solidFill>
              <a:uFillTx/>
              <a:latin typeface="+mj-lt"/>
              <a:ea typeface="+mj-lt"/>
              <a:cs typeface="+mj-lt"/>
              <a:sym typeface="+mn-ea"/>
            </a:endParaRPr>
          </a:p>
        </p:txBody>
      </p:sp>
      <p:pic>
        <p:nvPicPr>
          <p:cNvPr id="2" name="图片 1" descr="C:\Users\Don\Desktop\zhibiao.pngzhibiao"/>
          <p:cNvPicPr>
            <a:picLocks noChangeAspect="1"/>
          </p:cNvPicPr>
          <p:nvPr/>
        </p:nvPicPr>
        <p:blipFill>
          <a:blip r:embed="rId1"/>
          <a:srcRect/>
          <a:stretch>
            <a:fillRect/>
          </a:stretch>
        </p:blipFill>
        <p:spPr>
          <a:xfrm>
            <a:off x="854075" y="1751330"/>
            <a:ext cx="5154930" cy="3878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84743" y="3322214"/>
            <a:ext cx="6639060"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10444" y="1666031"/>
            <a:ext cx="3218342" cy="1123563"/>
            <a:chOff x="4893087" y="1916832"/>
            <a:chExt cx="3218342" cy="1123563"/>
          </a:xfrm>
        </p:grpSpPr>
        <p:sp>
          <p:nvSpPr>
            <p:cNvPr id="6" name="矩形 5"/>
            <p:cNvSpPr/>
            <p:nvPr/>
          </p:nvSpPr>
          <p:spPr>
            <a:xfrm>
              <a:off x="4893087" y="1916832"/>
              <a:ext cx="434509" cy="434566"/>
            </a:xfrm>
            <a:prstGeom prst="rect">
              <a:avLst/>
            </a:prstGeom>
            <a:solidFill>
              <a:srgbClr val="95A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01</a:t>
              </a:r>
              <a:endParaRPr lang="zh-CN" altLang="en-US"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7" name="TextBox 12"/>
            <p:cNvSpPr txBox="1"/>
            <p:nvPr/>
          </p:nvSpPr>
          <p:spPr>
            <a:xfrm>
              <a:off x="5407959" y="2348880"/>
              <a:ext cx="2703470" cy="691515"/>
            </a:xfrm>
            <a:prstGeom prst="rect">
              <a:avLst/>
            </a:prstGeom>
            <a:noFill/>
          </p:spPr>
          <p:txBody>
            <a:bodyPr wrap="square" rtlCol="0">
              <a:spAutoFit/>
            </a:bodyPr>
            <a:lstStyle/>
            <a:p>
              <a:pPr>
                <a:lnSpc>
                  <a:spcPct val="150000"/>
                </a:lnSpc>
              </a:pPr>
              <a:r>
                <a:rPr lang="zh-CN" altLang="en-US" sz="1300" dirty="0">
                  <a:solidFill>
                    <a:schemeClr val="tx1">
                      <a:lumMod val="85000"/>
                      <a:lumOff val="15000"/>
                    </a:schemeClr>
                  </a:solidFill>
                  <a:ea typeface="+mn-lt"/>
                  <a:cs typeface="+mn-ea"/>
                  <a:sym typeface="字魂59号-创粗黑" panose="00000500000000000000" pitchFamily="2" charset="-122"/>
                </a:rPr>
                <a:t>关于人工神经网络和深度学习相关领域的发展</a:t>
              </a:r>
              <a:r>
                <a:rPr lang="zh-CN" altLang="en-US" sz="1300" dirty="0">
                  <a:solidFill>
                    <a:schemeClr val="tx1">
                      <a:lumMod val="85000"/>
                      <a:lumOff val="15000"/>
                    </a:schemeClr>
                  </a:solidFill>
                  <a:ea typeface="+mn-lt"/>
                  <a:cs typeface="+mn-ea"/>
                  <a:sym typeface="字魂59号-创粗黑" panose="00000500000000000000" pitchFamily="2" charset="-122"/>
                </a:rPr>
                <a:t>沿革</a:t>
              </a:r>
              <a:endParaRPr lang="zh-CN" altLang="en-US" sz="1300" dirty="0">
                <a:solidFill>
                  <a:schemeClr val="tx1">
                    <a:lumMod val="85000"/>
                    <a:lumOff val="15000"/>
                  </a:schemeClr>
                </a:solidFill>
                <a:ea typeface="+mn-lt"/>
                <a:cs typeface="+mn-ea"/>
                <a:sym typeface="字魂59号-创粗黑" panose="00000500000000000000" pitchFamily="2" charset="-122"/>
              </a:endParaRPr>
            </a:p>
          </p:txBody>
        </p:sp>
        <p:sp>
          <p:nvSpPr>
            <p:cNvPr id="8" name="TextBox 26"/>
            <p:cNvSpPr txBox="1"/>
            <p:nvPr/>
          </p:nvSpPr>
          <p:spPr>
            <a:xfrm>
              <a:off x="5815115" y="1916832"/>
              <a:ext cx="770890" cy="673735"/>
            </a:xfrm>
            <a:prstGeom prst="rect">
              <a:avLst/>
            </a:prstGeom>
            <a:noFill/>
          </p:spPr>
          <p:txBody>
            <a:bodyPr wrap="none" lIns="182843" tIns="91422" rIns="182843" bIns="91422" rtlCol="0">
              <a:spAutoFit/>
            </a:bodyPr>
            <a:lstStyle/>
            <a:p>
              <a:pPr algn="ctr"/>
              <a:r>
                <a:rPr lang="zh-CN" altLang="en-US" sz="1600" b="1" dirty="0">
                  <a:solidFill>
                    <a:schemeClr val="tx1">
                      <a:lumMod val="85000"/>
                      <a:lumOff val="15000"/>
                    </a:schemeClr>
                  </a:solidFill>
                  <a:ea typeface="+mn-lt"/>
                  <a:cs typeface="+mn-ea"/>
                  <a:sym typeface="字魂59号-创粗黑" panose="00000500000000000000" pitchFamily="2" charset="-122"/>
                </a:rPr>
                <a:t>绪论</a:t>
              </a:r>
              <a:endParaRPr lang="zh-CN" altLang="en-US" sz="1600" b="1" dirty="0">
                <a:solidFill>
                  <a:schemeClr val="tx1">
                    <a:lumMod val="85000"/>
                    <a:lumOff val="15000"/>
                  </a:schemeClr>
                </a:solidFill>
                <a:ea typeface="+mn-lt"/>
                <a:cs typeface="+mn-ea"/>
                <a:sym typeface="字魂59号-创粗黑" panose="00000500000000000000" pitchFamily="2" charset="-122"/>
              </a:endParaRPr>
            </a:p>
            <a:p>
              <a:pPr algn="ctr"/>
              <a:endParaRPr lang="zh-CN" altLang="en-US" sz="1600" b="1" dirty="0">
                <a:solidFill>
                  <a:schemeClr val="tx1">
                    <a:lumMod val="85000"/>
                    <a:lumOff val="15000"/>
                  </a:schemeClr>
                </a:solidFill>
                <a:ea typeface="+mn-lt"/>
                <a:cs typeface="+mn-ea"/>
                <a:sym typeface="字魂59号-创粗黑" panose="00000500000000000000" pitchFamily="2" charset="-122"/>
              </a:endParaRPr>
            </a:p>
          </p:txBody>
        </p:sp>
      </p:grpSp>
      <p:grpSp>
        <p:nvGrpSpPr>
          <p:cNvPr id="9" name="组合 8"/>
          <p:cNvGrpSpPr/>
          <p:nvPr/>
        </p:nvGrpSpPr>
        <p:grpSpPr>
          <a:xfrm>
            <a:off x="4631677" y="1666031"/>
            <a:ext cx="3168352" cy="829016"/>
            <a:chOff x="8471470" y="1916832"/>
            <a:chExt cx="3168352" cy="829016"/>
          </a:xfrm>
        </p:grpSpPr>
        <p:sp>
          <p:nvSpPr>
            <p:cNvPr id="10" name="矩形 9"/>
            <p:cNvSpPr/>
            <p:nvPr/>
          </p:nvSpPr>
          <p:spPr>
            <a:xfrm>
              <a:off x="8471470" y="1916832"/>
              <a:ext cx="434509" cy="434566"/>
            </a:xfrm>
            <a:prstGeom prst="rect">
              <a:avLst/>
            </a:prstGeom>
            <a:solidFill>
              <a:srgbClr val="E9D0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02</a:t>
              </a:r>
              <a:endParaRPr lang="zh-CN" altLang="en-US"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1" name="TextBox 15"/>
            <p:cNvSpPr txBox="1"/>
            <p:nvPr/>
          </p:nvSpPr>
          <p:spPr>
            <a:xfrm>
              <a:off x="8986342" y="2354688"/>
              <a:ext cx="2653480" cy="391160"/>
            </a:xfrm>
            <a:prstGeom prst="rect">
              <a:avLst/>
            </a:prstGeom>
            <a:noFill/>
          </p:spPr>
          <p:txBody>
            <a:bodyPr wrap="square" rtlCol="0">
              <a:spAutoFit/>
            </a:bodyPr>
            <a:lstStyle/>
            <a:p>
              <a:pPr>
                <a:lnSpc>
                  <a:spcPct val="150000"/>
                </a:lnSpc>
              </a:pPr>
              <a:r>
                <a:rPr lang="zh-CN" altLang="en-US" sz="1300" dirty="0">
                  <a:solidFill>
                    <a:schemeClr val="tx1">
                      <a:lumMod val="85000"/>
                      <a:lumOff val="15000"/>
                    </a:schemeClr>
                  </a:solidFill>
                  <a:ea typeface="+mn-lt"/>
                  <a:cs typeface="+mn-ea"/>
                  <a:sym typeface="字魂59号-创粗黑" panose="00000500000000000000" pitchFamily="2" charset="-122"/>
                </a:rPr>
                <a:t>本实验</a:t>
              </a:r>
              <a:r>
                <a:rPr lang="zh-CN" altLang="en-US" sz="1300" dirty="0">
                  <a:solidFill>
                    <a:schemeClr val="tx1">
                      <a:lumMod val="85000"/>
                      <a:lumOff val="15000"/>
                    </a:schemeClr>
                  </a:solidFill>
                  <a:ea typeface="+mn-lt"/>
                  <a:cs typeface="+mn-ea"/>
                  <a:sym typeface="字魂59号-创粗黑" panose="00000500000000000000" pitchFamily="2" charset="-122"/>
                </a:rPr>
                <a:t>参考的主要</a:t>
              </a:r>
              <a:r>
                <a:rPr lang="zh-CN" altLang="en-US" sz="1300" dirty="0">
                  <a:solidFill>
                    <a:schemeClr val="tx1">
                      <a:lumMod val="85000"/>
                      <a:lumOff val="15000"/>
                    </a:schemeClr>
                  </a:solidFill>
                  <a:ea typeface="+mn-lt"/>
                  <a:cs typeface="+mn-ea"/>
                  <a:sym typeface="字魂59号-创粗黑" panose="00000500000000000000" pitchFamily="2" charset="-122"/>
                </a:rPr>
                <a:t>相关工作</a:t>
              </a:r>
              <a:endParaRPr lang="zh-CN" altLang="en-US" sz="1300" dirty="0">
                <a:solidFill>
                  <a:schemeClr val="tx1">
                    <a:lumMod val="85000"/>
                    <a:lumOff val="15000"/>
                  </a:schemeClr>
                </a:solidFill>
                <a:ea typeface="+mn-lt"/>
                <a:cs typeface="+mn-ea"/>
                <a:sym typeface="字魂59号-创粗黑" panose="00000500000000000000" pitchFamily="2" charset="-122"/>
              </a:endParaRPr>
            </a:p>
          </p:txBody>
        </p:sp>
        <p:sp>
          <p:nvSpPr>
            <p:cNvPr id="12" name="TextBox 27"/>
            <p:cNvSpPr txBox="1"/>
            <p:nvPr/>
          </p:nvSpPr>
          <p:spPr>
            <a:xfrm>
              <a:off x="9212318" y="1916832"/>
              <a:ext cx="1177290" cy="427355"/>
            </a:xfrm>
            <a:prstGeom prst="rect">
              <a:avLst/>
            </a:prstGeom>
            <a:noFill/>
          </p:spPr>
          <p:txBody>
            <a:bodyPr wrap="none" lIns="182843" tIns="91422" rIns="182843" bIns="91422" rtlCol="0">
              <a:spAutoFit/>
            </a:bodyPr>
            <a:lstStyle/>
            <a:p>
              <a:pPr algn="ctr"/>
              <a:r>
                <a:rPr lang="zh-CN" altLang="en-US" sz="1600" b="1" dirty="0">
                  <a:solidFill>
                    <a:schemeClr val="tx1">
                      <a:lumMod val="85000"/>
                      <a:lumOff val="15000"/>
                    </a:schemeClr>
                  </a:solidFill>
                  <a:ea typeface="+mn-lt"/>
                  <a:cs typeface="+mn-ea"/>
                  <a:sym typeface="字魂59号-创粗黑" panose="00000500000000000000" pitchFamily="2" charset="-122"/>
                </a:rPr>
                <a:t>相关</a:t>
              </a:r>
              <a:r>
                <a:rPr lang="zh-CN" altLang="en-US" sz="1600" b="1" dirty="0">
                  <a:solidFill>
                    <a:schemeClr val="tx1">
                      <a:lumMod val="85000"/>
                      <a:lumOff val="15000"/>
                    </a:schemeClr>
                  </a:solidFill>
                  <a:ea typeface="+mn-lt"/>
                  <a:cs typeface="+mn-ea"/>
                  <a:sym typeface="字魂59号-创粗黑" panose="00000500000000000000" pitchFamily="2" charset="-122"/>
                </a:rPr>
                <a:t>工作</a:t>
              </a:r>
              <a:endParaRPr lang="zh-CN" altLang="en-US" sz="1600" b="1" dirty="0">
                <a:solidFill>
                  <a:schemeClr val="tx1">
                    <a:lumMod val="85000"/>
                    <a:lumOff val="15000"/>
                  </a:schemeClr>
                </a:solidFill>
                <a:ea typeface="+mn-lt"/>
                <a:cs typeface="+mn-ea"/>
                <a:sym typeface="字魂59号-创粗黑" panose="00000500000000000000" pitchFamily="2" charset="-122"/>
              </a:endParaRPr>
            </a:p>
          </p:txBody>
        </p:sp>
      </p:grpSp>
      <p:grpSp>
        <p:nvGrpSpPr>
          <p:cNvPr id="13" name="组合 12"/>
          <p:cNvGrpSpPr/>
          <p:nvPr/>
        </p:nvGrpSpPr>
        <p:grpSpPr>
          <a:xfrm>
            <a:off x="1110444" y="3971579"/>
            <a:ext cx="3218342" cy="753718"/>
            <a:chOff x="4893087" y="4218570"/>
            <a:chExt cx="3218342" cy="753718"/>
          </a:xfrm>
        </p:grpSpPr>
        <p:sp>
          <p:nvSpPr>
            <p:cNvPr id="14" name="矩形 13"/>
            <p:cNvSpPr/>
            <p:nvPr/>
          </p:nvSpPr>
          <p:spPr>
            <a:xfrm>
              <a:off x="4893087" y="4218570"/>
              <a:ext cx="434509" cy="434566"/>
            </a:xfrm>
            <a:prstGeom prst="rect">
              <a:avLst/>
            </a:prstGeom>
            <a:solidFill>
              <a:srgbClr val="F7EA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03</a:t>
              </a:r>
              <a:endParaRPr lang="zh-CN" altLang="en-US"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5" name="TextBox 19"/>
            <p:cNvSpPr txBox="1"/>
            <p:nvPr/>
          </p:nvSpPr>
          <p:spPr>
            <a:xfrm>
              <a:off x="5407959" y="4581128"/>
              <a:ext cx="2703470" cy="391160"/>
            </a:xfrm>
            <a:prstGeom prst="rect">
              <a:avLst/>
            </a:prstGeom>
            <a:noFill/>
          </p:spPr>
          <p:txBody>
            <a:bodyPr wrap="square" rtlCol="0">
              <a:spAutoFit/>
            </a:bodyPr>
            <a:lstStyle/>
            <a:p>
              <a:pPr>
                <a:lnSpc>
                  <a:spcPct val="150000"/>
                </a:lnSpc>
              </a:pPr>
              <a:r>
                <a:rPr lang="zh-CN" altLang="en-US" sz="1300" dirty="0">
                  <a:solidFill>
                    <a:schemeClr val="tx1">
                      <a:lumMod val="85000"/>
                      <a:lumOff val="15000"/>
                    </a:schemeClr>
                  </a:solidFill>
                  <a:latin typeface="+mj-lt"/>
                  <a:ea typeface="+mj-lt"/>
                  <a:cs typeface="+mn-ea"/>
                  <a:sym typeface="字魂59号-创粗黑" panose="00000500000000000000" pitchFamily="2" charset="-122"/>
                </a:rPr>
                <a:t>包括本实验的流程设计和</a:t>
              </a:r>
              <a:r>
                <a:rPr lang="zh-CN" altLang="en-US" sz="1300" dirty="0">
                  <a:solidFill>
                    <a:schemeClr val="tx1">
                      <a:lumMod val="85000"/>
                      <a:lumOff val="15000"/>
                    </a:schemeClr>
                  </a:solidFill>
                  <a:latin typeface="+mj-lt"/>
                  <a:ea typeface="+mj-lt"/>
                  <a:cs typeface="+mn-ea"/>
                  <a:sym typeface="字魂59号-创粗黑" panose="00000500000000000000" pitchFamily="2" charset="-122"/>
                </a:rPr>
                <a:t>结果评估</a:t>
              </a:r>
              <a:endParaRPr lang="zh-CN" altLang="en-US" sz="1300" dirty="0">
                <a:solidFill>
                  <a:schemeClr val="tx1">
                    <a:lumMod val="85000"/>
                    <a:lumOff val="15000"/>
                  </a:schemeClr>
                </a:solidFill>
                <a:latin typeface="+mj-lt"/>
                <a:ea typeface="+mj-lt"/>
                <a:cs typeface="+mn-ea"/>
                <a:sym typeface="字魂59号-创粗黑" panose="00000500000000000000" pitchFamily="2" charset="-122"/>
              </a:endParaRPr>
            </a:p>
          </p:txBody>
        </p:sp>
        <p:sp>
          <p:nvSpPr>
            <p:cNvPr id="16" name="TextBox 28"/>
            <p:cNvSpPr txBox="1"/>
            <p:nvPr/>
          </p:nvSpPr>
          <p:spPr>
            <a:xfrm>
              <a:off x="5713152" y="4222285"/>
              <a:ext cx="1583690" cy="427355"/>
            </a:xfrm>
            <a:prstGeom prst="rect">
              <a:avLst/>
            </a:prstGeom>
            <a:noFill/>
          </p:spPr>
          <p:txBody>
            <a:bodyPr wrap="none" lIns="182843" tIns="91422" rIns="182843" bIns="91422" rtlCol="0">
              <a:spAutoFit/>
            </a:bodyPr>
            <a:lstStyle/>
            <a:p>
              <a:pPr algn="ctr"/>
              <a:r>
                <a:rPr lang="zh-CN" altLang="en-US" sz="1600" b="1" dirty="0">
                  <a:solidFill>
                    <a:schemeClr val="tx1">
                      <a:lumMod val="85000"/>
                      <a:lumOff val="15000"/>
                    </a:schemeClr>
                  </a:solidFill>
                  <a:ea typeface="+mn-lt"/>
                  <a:cs typeface="+mn-ea"/>
                  <a:sym typeface="字魂59号-创粗黑" panose="00000500000000000000" pitchFamily="2" charset="-122"/>
                </a:rPr>
                <a:t>实验</a:t>
              </a:r>
              <a:r>
                <a:rPr lang="zh-CN" altLang="en-US" sz="1600" b="1" dirty="0">
                  <a:solidFill>
                    <a:schemeClr val="tx1">
                      <a:lumMod val="85000"/>
                      <a:lumOff val="15000"/>
                    </a:schemeClr>
                  </a:solidFill>
                  <a:ea typeface="+mn-lt"/>
                  <a:cs typeface="+mn-ea"/>
                  <a:sym typeface="字魂59号-创粗黑" panose="00000500000000000000" pitchFamily="2" charset="-122"/>
                </a:rPr>
                <a:t>流程设计</a:t>
              </a:r>
              <a:endParaRPr lang="zh-CN" altLang="en-US" sz="1600" b="1" dirty="0">
                <a:solidFill>
                  <a:schemeClr val="tx1">
                    <a:lumMod val="85000"/>
                    <a:lumOff val="15000"/>
                  </a:schemeClr>
                </a:solidFill>
                <a:ea typeface="+mn-lt"/>
                <a:cs typeface="+mn-ea"/>
                <a:sym typeface="字魂59号-创粗黑" panose="00000500000000000000" pitchFamily="2" charset="-122"/>
              </a:endParaRPr>
            </a:p>
          </p:txBody>
        </p:sp>
      </p:grpSp>
      <p:grpSp>
        <p:nvGrpSpPr>
          <p:cNvPr id="17" name="组合 16"/>
          <p:cNvGrpSpPr/>
          <p:nvPr/>
        </p:nvGrpSpPr>
        <p:grpSpPr>
          <a:xfrm>
            <a:off x="4688827" y="3967769"/>
            <a:ext cx="3349625" cy="753745"/>
            <a:chOff x="8471470" y="4218570"/>
            <a:chExt cx="3349625" cy="753745"/>
          </a:xfrm>
        </p:grpSpPr>
        <p:sp>
          <p:nvSpPr>
            <p:cNvPr id="18" name="矩形 17"/>
            <p:cNvSpPr/>
            <p:nvPr/>
          </p:nvSpPr>
          <p:spPr>
            <a:xfrm>
              <a:off x="8471470" y="4218570"/>
              <a:ext cx="434509" cy="434566"/>
            </a:xfrm>
            <a:prstGeom prst="rect">
              <a:avLst/>
            </a:prstGeom>
            <a:solidFill>
              <a:srgbClr val="C1C8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04</a:t>
              </a:r>
              <a:endParaRPr lang="zh-CN" altLang="en-US" sz="1600" b="1"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9" name="TextBox 17"/>
            <p:cNvSpPr txBox="1"/>
            <p:nvPr/>
          </p:nvSpPr>
          <p:spPr>
            <a:xfrm>
              <a:off x="8986455" y="4581155"/>
              <a:ext cx="2834640" cy="391160"/>
            </a:xfrm>
            <a:prstGeom prst="rect">
              <a:avLst/>
            </a:prstGeom>
            <a:noFill/>
          </p:spPr>
          <p:txBody>
            <a:bodyPr wrap="square" rtlCol="0">
              <a:spAutoFit/>
            </a:bodyPr>
            <a:lstStyle/>
            <a:p>
              <a:pPr>
                <a:lnSpc>
                  <a:spcPct val="150000"/>
                </a:lnSpc>
              </a:pPr>
              <a:r>
                <a:rPr lang="zh-CN" altLang="en-US" sz="1300" dirty="0">
                  <a:solidFill>
                    <a:schemeClr val="tx1">
                      <a:lumMod val="85000"/>
                      <a:lumOff val="15000"/>
                    </a:schemeClr>
                  </a:solidFill>
                  <a:latin typeface="+mj-ea"/>
                  <a:ea typeface="+mj-ea"/>
                  <a:cs typeface="+mn-ea"/>
                  <a:sym typeface="字魂59号-创粗黑" panose="00000500000000000000" pitchFamily="2" charset="-122"/>
                </a:rPr>
                <a:t>本实验的局限性和未来可能的</a:t>
              </a:r>
              <a:r>
                <a:rPr lang="zh-CN" altLang="en-US" sz="1300" dirty="0">
                  <a:solidFill>
                    <a:schemeClr val="tx1">
                      <a:lumMod val="85000"/>
                      <a:lumOff val="15000"/>
                    </a:schemeClr>
                  </a:solidFill>
                  <a:latin typeface="+mj-ea"/>
                  <a:ea typeface="+mj-ea"/>
                  <a:cs typeface="+mn-ea"/>
                  <a:sym typeface="字魂59号-创粗黑" panose="00000500000000000000" pitchFamily="2" charset="-122"/>
                </a:rPr>
                <a:t>改进</a:t>
              </a:r>
              <a:endParaRPr lang="zh-CN" altLang="en-US" sz="1300" dirty="0">
                <a:solidFill>
                  <a:schemeClr val="tx1">
                    <a:lumMod val="85000"/>
                    <a:lumOff val="15000"/>
                  </a:schemeClr>
                </a:solidFill>
                <a:latin typeface="+mj-ea"/>
                <a:ea typeface="+mj-ea"/>
                <a:cs typeface="+mn-ea"/>
                <a:sym typeface="字魂59号-创粗黑" panose="00000500000000000000" pitchFamily="2" charset="-122"/>
              </a:endParaRPr>
            </a:p>
          </p:txBody>
        </p:sp>
        <p:sp>
          <p:nvSpPr>
            <p:cNvPr id="20" name="TextBox 29"/>
            <p:cNvSpPr txBox="1"/>
            <p:nvPr/>
          </p:nvSpPr>
          <p:spPr>
            <a:xfrm>
              <a:off x="9116059" y="4222285"/>
              <a:ext cx="1380490" cy="427355"/>
            </a:xfrm>
            <a:prstGeom prst="rect">
              <a:avLst/>
            </a:prstGeom>
            <a:noFill/>
          </p:spPr>
          <p:txBody>
            <a:bodyPr wrap="none" lIns="182843" tIns="91422" rIns="182843" bIns="91422" rtlCol="0">
              <a:spAutoFit/>
            </a:bodyPr>
            <a:lstStyle/>
            <a:p>
              <a:pPr algn="ctr"/>
              <a:r>
                <a:rPr lang="zh-CN" altLang="en-US" sz="1600" b="1" dirty="0">
                  <a:solidFill>
                    <a:schemeClr val="tx1">
                      <a:lumMod val="85000"/>
                      <a:lumOff val="15000"/>
                    </a:schemeClr>
                  </a:solidFill>
                  <a:ea typeface="+mn-lt"/>
                  <a:cs typeface="+mn-ea"/>
                  <a:sym typeface="字魂59号-创粗黑" panose="00000500000000000000" pitchFamily="2" charset="-122"/>
                </a:rPr>
                <a:t>不足</a:t>
              </a:r>
              <a:r>
                <a:rPr lang="zh-CN" altLang="en-US" sz="1600" b="1" dirty="0">
                  <a:solidFill>
                    <a:schemeClr val="tx1">
                      <a:lumMod val="85000"/>
                      <a:lumOff val="15000"/>
                    </a:schemeClr>
                  </a:solidFill>
                  <a:ea typeface="+mn-lt"/>
                  <a:cs typeface="+mn-ea"/>
                  <a:sym typeface="字魂59号-创粗黑" panose="00000500000000000000" pitchFamily="2" charset="-122"/>
                </a:rPr>
                <a:t>与展望</a:t>
              </a:r>
              <a:endParaRPr lang="zh-CN" altLang="en-US" sz="1600" b="1" dirty="0">
                <a:solidFill>
                  <a:schemeClr val="tx1">
                    <a:lumMod val="85000"/>
                    <a:lumOff val="15000"/>
                  </a:schemeClr>
                </a:solidFill>
                <a:ea typeface="+mn-lt"/>
                <a:cs typeface="+mn-ea"/>
                <a:sym typeface="字魂59号-创粗黑" panose="00000500000000000000" pitchFamily="2" charset="-122"/>
              </a:endParaRPr>
            </a:p>
          </p:txBody>
        </p:sp>
      </p:grpSp>
      <p:sp>
        <p:nvSpPr>
          <p:cNvPr id="21" name="文本框 20"/>
          <p:cNvSpPr txBox="1"/>
          <p:nvPr/>
        </p:nvSpPr>
        <p:spPr>
          <a:xfrm>
            <a:off x="8645533" y="1526712"/>
            <a:ext cx="2659118" cy="1322070"/>
          </a:xfrm>
          <a:prstGeom prst="rect">
            <a:avLst/>
          </a:prstGeom>
          <a:noFill/>
        </p:spPr>
        <p:txBody>
          <a:bodyPr wrap="square" rtlCol="0">
            <a:spAutoFit/>
          </a:bodyPr>
          <a:lstStyle/>
          <a:p>
            <a:pPr algn="ctr"/>
            <a:r>
              <a:rPr lang="zh-CN" altLang="en-US" sz="6600" spc="600" dirty="0">
                <a:solidFill>
                  <a:srgbClr val="95A38A"/>
                </a:solidFill>
                <a:ea typeface="+mn-lt"/>
                <a:cs typeface="+mn-lt"/>
                <a:sym typeface="字魂59号-创粗黑" panose="00000500000000000000" pitchFamily="2" charset="-122"/>
              </a:rPr>
              <a:t>目录</a:t>
            </a:r>
            <a:endParaRPr lang="en-US" altLang="zh-CN" sz="6600" spc="600" dirty="0">
              <a:solidFill>
                <a:srgbClr val="95A38A"/>
              </a:solidFill>
              <a:ea typeface="+mn-lt"/>
              <a:cs typeface="+mn-lt"/>
              <a:sym typeface="字魂59号-创粗黑" panose="00000500000000000000" pitchFamily="2" charset="-122"/>
            </a:endParaRPr>
          </a:p>
          <a:p>
            <a:pPr algn="ctr"/>
            <a:r>
              <a:rPr lang="en-US" altLang="zh-CN" sz="1400" spc="600" dirty="0">
                <a:solidFill>
                  <a:srgbClr val="95A38A"/>
                </a:solidFill>
                <a:ea typeface="+mn-lt"/>
                <a:cs typeface="+mn-lt"/>
                <a:sym typeface="字魂59号-创粗黑" panose="00000500000000000000" pitchFamily="2" charset="-122"/>
              </a:rPr>
              <a:t>CONTENTS</a:t>
            </a:r>
            <a:endParaRPr lang="en-US" altLang="zh-CN" sz="1400" spc="600" dirty="0">
              <a:solidFill>
                <a:srgbClr val="95A38A"/>
              </a:solidFill>
              <a:ea typeface="+mn-lt"/>
              <a:cs typeface="+mn-lt"/>
              <a:sym typeface="字魂59号-创粗黑" panose="00000500000000000000" pitchFamily="2" charset="-122"/>
            </a:endParaRPr>
          </a:p>
        </p:txBody>
      </p:sp>
      <p:sp>
        <p:nvSpPr>
          <p:cNvPr id="25" name="矩形: 圆角 24"/>
          <p:cNvSpPr/>
          <p:nvPr/>
        </p:nvSpPr>
        <p:spPr>
          <a:xfrm rot="18612676">
            <a:off x="4285615" y="5417185"/>
            <a:ext cx="9688830" cy="2751455"/>
          </a:xfrm>
          <a:prstGeom prst="roundRect">
            <a:avLst>
              <a:gd name="adj" fmla="val 50000"/>
            </a:avLst>
          </a:prstGeom>
          <a:solidFill>
            <a:srgbClr val="95A38A"/>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1000"/>
                                        <p:tgtEl>
                                          <p:spTgt spid="13"/>
                                        </p:tgtEl>
                                      </p:cBhvr>
                                    </p:animEffect>
                                    <p:anim calcmode="lin" valueType="num">
                                      <p:cBhvr>
                                        <p:cTn id="24" dur="1000" fill="hold"/>
                                        <p:tgtEl>
                                          <p:spTgt spid="13"/>
                                        </p:tgtEl>
                                        <p:attrNameLst>
                                          <p:attrName>ppt_x</p:attrName>
                                        </p:attrNameLst>
                                      </p:cBhvr>
                                      <p:tavLst>
                                        <p:tav tm="0">
                                          <p:val>
                                            <p:strVal val="#ppt_x"/>
                                          </p:val>
                                        </p:tav>
                                        <p:tav tm="100000">
                                          <p:val>
                                            <p:strVal val="#ppt_x"/>
                                          </p:val>
                                        </p:tav>
                                      </p:tavLst>
                                    </p:anim>
                                    <p:anim calcmode="lin" valueType="num">
                                      <p:cBhvr>
                                        <p:cTn id="25" dur="10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1000"/>
                                        <p:tgtEl>
                                          <p:spTgt spid="17"/>
                                        </p:tgtEl>
                                      </p:cBhvr>
                                    </p:animEffect>
                                    <p:anim calcmode="lin" valueType="num">
                                      <p:cBhvr>
                                        <p:cTn id="30" dur="1000" fill="hold"/>
                                        <p:tgtEl>
                                          <p:spTgt spid="17"/>
                                        </p:tgtEl>
                                        <p:attrNameLst>
                                          <p:attrName>ppt_x</p:attrName>
                                        </p:attrNameLst>
                                      </p:cBhvr>
                                      <p:tavLst>
                                        <p:tav tm="0">
                                          <p:val>
                                            <p:strVal val="#ppt_x"/>
                                          </p:val>
                                        </p:tav>
                                        <p:tav tm="100000">
                                          <p:val>
                                            <p:strVal val="#ppt_x"/>
                                          </p:val>
                                        </p:tav>
                                      </p:tavLst>
                                    </p:anim>
                                    <p:anim calcmode="lin" valueType="num">
                                      <p:cBhvr>
                                        <p:cTn id="3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1000"/>
                                        <p:tgtEl>
                                          <p:spTgt spid="21"/>
                                        </p:tgtEl>
                                      </p:cBhvr>
                                    </p:animEffect>
                                    <p:anim calcmode="lin" valueType="num">
                                      <p:cBhvr>
                                        <p:cTn id="37" dur="1000" fill="hold"/>
                                        <p:tgtEl>
                                          <p:spTgt spid="21"/>
                                        </p:tgtEl>
                                        <p:attrNameLst>
                                          <p:attrName>ppt_x</p:attrName>
                                        </p:attrNameLst>
                                      </p:cBhvr>
                                      <p:tavLst>
                                        <p:tav tm="0">
                                          <p:val>
                                            <p:strVal val="#ppt_x"/>
                                          </p:val>
                                        </p:tav>
                                        <p:tav tm="100000">
                                          <p:val>
                                            <p:strVal val="#ppt_x"/>
                                          </p:val>
                                        </p:tav>
                                      </p:tavLst>
                                    </p:anim>
                                    <p:anim calcmode="lin" valueType="num">
                                      <p:cBhvr>
                                        <p:cTn id="3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74395" y="86614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确定</a:t>
              </a:r>
              <a:r>
                <a:rPr lang="zh-CN" altLang="en-US" sz="1355">
                  <a:ea typeface="字魂58号-创中黑" panose="00000500000000000000" pitchFamily="2" charset="-122"/>
                  <a:cs typeface="+mn-lt"/>
                  <a:sym typeface="字魂58号-创中黑" panose="00000500000000000000" pitchFamily="2" charset="-122"/>
                </a:rPr>
                <a:t>实验前提条件</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6785610" y="2671445"/>
            <a:ext cx="4127500"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选定漏报率和误报率作为实验</a:t>
            </a:r>
            <a:r>
              <a:rPr lang="zh-CN" altLang="en-US" sz="1600" b="1" dirty="0">
                <a:solidFill>
                  <a:srgbClr val="000000"/>
                </a:solidFill>
                <a:uFillTx/>
                <a:latin typeface="+mj-lt"/>
                <a:ea typeface="+mj-lt"/>
                <a:cs typeface="+mj-lt"/>
                <a:sym typeface="+mn-ea"/>
              </a:rPr>
              <a:t>评估指标的理由：</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漏报率可以有效反映投票机制的对异常特征的反</a:t>
            </a:r>
            <a:r>
              <a:rPr lang="zh-CN" altLang="en-US" sz="1600" b="1" dirty="0">
                <a:solidFill>
                  <a:srgbClr val="000000"/>
                </a:solidFill>
                <a:uFillTx/>
                <a:latin typeface="+mj-lt"/>
                <a:ea typeface="+mj-lt"/>
                <a:cs typeface="+mj-lt"/>
                <a:sym typeface="+mn-ea"/>
              </a:rPr>
              <a:t>映能力</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a:t>
            </a:r>
            <a:r>
              <a:rPr lang="zh-CN" altLang="en-US" sz="1600" b="1" dirty="0">
                <a:solidFill>
                  <a:srgbClr val="000000"/>
                </a:solidFill>
                <a:uFillTx/>
                <a:latin typeface="+mj-lt"/>
                <a:ea typeface="+mj-lt"/>
                <a:cs typeface="+mj-lt"/>
                <a:sym typeface="+mn-ea"/>
              </a:rPr>
              <a:t>误报率则可以有效</a:t>
            </a:r>
            <a:r>
              <a:rPr lang="zh-CN" altLang="en-US" sz="1600" b="1" dirty="0">
                <a:solidFill>
                  <a:srgbClr val="000000"/>
                </a:solidFill>
                <a:uFillTx/>
                <a:latin typeface="+mj-lt"/>
                <a:ea typeface="+mj-lt"/>
                <a:cs typeface="+mj-lt"/>
                <a:sym typeface="+mn-ea"/>
              </a:rPr>
              <a:t>表现异常指标映射公式对异常特征的表征的</a:t>
            </a:r>
            <a:r>
              <a:rPr lang="zh-CN" altLang="en-US" sz="1600" b="1" dirty="0">
                <a:solidFill>
                  <a:srgbClr val="000000"/>
                </a:solidFill>
                <a:uFillTx/>
                <a:latin typeface="+mj-lt"/>
                <a:ea typeface="+mj-lt"/>
                <a:cs typeface="+mj-lt"/>
                <a:sym typeface="+mn-ea"/>
              </a:rPr>
              <a:t>有效性</a:t>
            </a:r>
            <a:endParaRPr lang="zh-CN" altLang="en-US" sz="1600" b="1" dirty="0">
              <a:solidFill>
                <a:srgbClr val="000000"/>
              </a:solidFill>
              <a:uFillTx/>
              <a:latin typeface="+mj-lt"/>
              <a:ea typeface="+mj-lt"/>
              <a:cs typeface="+mj-lt"/>
              <a:sym typeface="+mn-ea"/>
            </a:endParaRPr>
          </a:p>
        </p:txBody>
      </p:sp>
      <p:pic>
        <p:nvPicPr>
          <p:cNvPr id="3" name="图片 2" descr="zhibiao1"/>
          <p:cNvPicPr>
            <a:picLocks noChangeAspect="1"/>
          </p:cNvPicPr>
          <p:nvPr/>
        </p:nvPicPr>
        <p:blipFill>
          <a:blip r:embed="rId1"/>
          <a:stretch>
            <a:fillRect/>
          </a:stretch>
        </p:blipFill>
        <p:spPr>
          <a:xfrm>
            <a:off x="764540" y="1726565"/>
            <a:ext cx="4406265" cy="1648460"/>
          </a:xfrm>
          <a:prstGeom prst="rect">
            <a:avLst/>
          </a:prstGeom>
        </p:spPr>
      </p:pic>
      <p:pic>
        <p:nvPicPr>
          <p:cNvPr id="4" name="图片 3" descr="zhibiao2"/>
          <p:cNvPicPr>
            <a:picLocks noChangeAspect="1"/>
          </p:cNvPicPr>
          <p:nvPr/>
        </p:nvPicPr>
        <p:blipFill>
          <a:blip r:embed="rId2"/>
          <a:stretch>
            <a:fillRect/>
          </a:stretch>
        </p:blipFill>
        <p:spPr>
          <a:xfrm>
            <a:off x="651510" y="3375025"/>
            <a:ext cx="4480560" cy="948690"/>
          </a:xfrm>
          <a:prstGeom prst="rect">
            <a:avLst/>
          </a:prstGeom>
        </p:spPr>
      </p:pic>
      <p:pic>
        <p:nvPicPr>
          <p:cNvPr id="5" name="图片 4" descr="zhibiao3"/>
          <p:cNvPicPr>
            <a:picLocks noChangeAspect="1"/>
          </p:cNvPicPr>
          <p:nvPr/>
        </p:nvPicPr>
        <p:blipFill>
          <a:blip r:embed="rId3"/>
          <a:stretch>
            <a:fillRect/>
          </a:stretch>
        </p:blipFill>
        <p:spPr>
          <a:xfrm>
            <a:off x="708025" y="4681220"/>
            <a:ext cx="4518660" cy="16160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实验流程</a:t>
              </a:r>
              <a:r>
                <a:rPr lang="zh-CN" altLang="en-US" sz="1355">
                  <a:ea typeface="字魂58号-创中黑" panose="00000500000000000000" pitchFamily="2" charset="-122"/>
                  <a:cs typeface="+mn-lt"/>
                  <a:sym typeface="字魂58号-创中黑" panose="00000500000000000000" pitchFamily="2" charset="-122"/>
                </a:rPr>
                <a:t>概述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4" name="图片 3" descr="liucheng"/>
          <p:cNvPicPr>
            <a:picLocks noChangeAspect="1"/>
          </p:cNvPicPr>
          <p:nvPr/>
        </p:nvPicPr>
        <p:blipFill>
          <a:blip r:embed="rId1"/>
          <a:stretch>
            <a:fillRect/>
          </a:stretch>
        </p:blipFill>
        <p:spPr>
          <a:xfrm>
            <a:off x="52070" y="2092325"/>
            <a:ext cx="12192000" cy="1487170"/>
          </a:xfrm>
          <a:prstGeom prst="rect">
            <a:avLst/>
          </a:prstGeom>
        </p:spPr>
      </p:pic>
      <p:sp>
        <p:nvSpPr>
          <p:cNvPr id="8" name="文本框 22"/>
          <p:cNvSpPr txBox="1"/>
          <p:nvPr/>
        </p:nvSpPr>
        <p:spPr>
          <a:xfrm>
            <a:off x="1830070" y="4313555"/>
            <a:ext cx="7407910"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本论文提出的</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投票机制</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含义如下</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a:t>
            </a:r>
            <a:r>
              <a:rPr lang="zh-CN" altLang="en-US" sz="1600" b="1" dirty="0">
                <a:solidFill>
                  <a:srgbClr val="000000"/>
                </a:solidFill>
                <a:uFillTx/>
                <a:latin typeface="+mj-lt"/>
                <a:ea typeface="+mj-lt"/>
                <a:cs typeface="+mj-lt"/>
                <a:sym typeface="+mn-ea"/>
              </a:rPr>
              <a:t>通过差异化处理的训练集</a:t>
            </a:r>
            <a:r>
              <a:rPr lang="zh-CN" altLang="en-US" sz="1600" b="1" dirty="0">
                <a:solidFill>
                  <a:srgbClr val="000000"/>
                </a:solidFill>
                <a:uFillTx/>
                <a:latin typeface="+mj-lt"/>
                <a:ea typeface="+mj-lt"/>
                <a:cs typeface="+mj-lt"/>
                <a:sym typeface="+mn-ea"/>
              </a:rPr>
              <a:t>子集，训练得到差异化的模型</a:t>
            </a:r>
            <a:r>
              <a:rPr lang="zh-CN" altLang="en-US" sz="1600" b="1" dirty="0">
                <a:solidFill>
                  <a:srgbClr val="000000"/>
                </a:solidFill>
                <a:uFillTx/>
                <a:latin typeface="+mj-lt"/>
                <a:ea typeface="+mj-lt"/>
                <a:cs typeface="+mj-lt"/>
                <a:sym typeface="+mn-ea"/>
              </a:rPr>
              <a:t>集合</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a:t>
            </a:r>
            <a:r>
              <a:rPr lang="zh-CN" altLang="en-US" sz="1600" b="1" dirty="0">
                <a:solidFill>
                  <a:srgbClr val="000000"/>
                </a:solidFill>
                <a:uFillTx/>
                <a:latin typeface="+mj-lt"/>
                <a:ea typeface="+mj-lt"/>
                <a:cs typeface="+mj-lt"/>
                <a:sym typeface="+mn-ea"/>
              </a:rPr>
              <a:t>将特定测试样本通过模型集合都得到概率矩阵输出（</a:t>
            </a:r>
            <a:r>
              <a:rPr lang="zh-CN" altLang="en-US" sz="1600" b="1" dirty="0">
                <a:solidFill>
                  <a:srgbClr val="000000"/>
                </a:solidFill>
                <a:uFillTx/>
                <a:latin typeface="+mj-lt"/>
                <a:ea typeface="+mj-lt"/>
                <a:cs typeface="+mj-lt"/>
                <a:sym typeface="+mn-ea"/>
              </a:rPr>
              <a:t>投票）</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a:t>
            </a:r>
            <a:r>
              <a:rPr lang="zh-CN" altLang="en-US" sz="1600" b="1" dirty="0">
                <a:solidFill>
                  <a:srgbClr val="000000"/>
                </a:solidFill>
                <a:uFillTx/>
                <a:latin typeface="+mj-lt"/>
                <a:ea typeface="+mj-lt"/>
                <a:cs typeface="+mj-lt"/>
                <a:sym typeface="+mn-ea"/>
              </a:rPr>
              <a:t>根据概率矩阵和选定的异常指标映射公式得到异常指标（</a:t>
            </a:r>
            <a:r>
              <a:rPr lang="zh-CN" altLang="en-US" sz="1600" b="1" dirty="0">
                <a:solidFill>
                  <a:srgbClr val="000000"/>
                </a:solidFill>
                <a:uFillTx/>
                <a:latin typeface="+mj-lt"/>
                <a:ea typeface="+mj-lt"/>
                <a:cs typeface="+mj-lt"/>
                <a:sym typeface="+mn-ea"/>
              </a:rPr>
              <a:t>投票结果分析）</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4.</a:t>
            </a:r>
            <a:r>
              <a:rPr lang="zh-CN" altLang="en-US" sz="1600" b="1" dirty="0">
                <a:solidFill>
                  <a:srgbClr val="000000"/>
                </a:solidFill>
                <a:uFillTx/>
                <a:latin typeface="+mj-lt"/>
                <a:ea typeface="+mj-lt"/>
                <a:cs typeface="+mj-lt"/>
                <a:sym typeface="+mn-ea"/>
              </a:rPr>
              <a:t>根据异常指标划分异常样本集和</a:t>
            </a:r>
            <a:r>
              <a:rPr lang="zh-CN" altLang="en-US" sz="1600" b="1" dirty="0">
                <a:solidFill>
                  <a:srgbClr val="000000"/>
                </a:solidFill>
                <a:uFillTx/>
                <a:latin typeface="+mj-lt"/>
                <a:ea typeface="+mj-lt"/>
                <a:cs typeface="+mj-lt"/>
                <a:sym typeface="+mn-ea"/>
              </a:rPr>
              <a:t>普通样本</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投票机制</a:t>
              </a:r>
              <a:r>
                <a:rPr lang="en-US" altLang="zh-CN" sz="1355">
                  <a:ea typeface="字魂58号-创中黑" panose="00000500000000000000" pitchFamily="2" charset="-122"/>
                  <a:cs typeface="+mn-lt"/>
                  <a:sym typeface="字魂58号-创中黑" panose="00000500000000000000" pitchFamily="2" charset="-122"/>
                </a:rPr>
                <a:t>——</a:t>
              </a:r>
              <a:r>
                <a:rPr lang="zh-CN" altLang="en-US" sz="1355">
                  <a:ea typeface="字魂58号-创中黑" panose="00000500000000000000" pitchFamily="2" charset="-122"/>
                  <a:cs typeface="+mn-lt"/>
                  <a:sym typeface="字魂58号-创中黑" panose="00000500000000000000" pitchFamily="2" charset="-122"/>
                </a:rPr>
                <a:t>差异化训练</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1571625" y="4436110"/>
            <a:ext cx="8357870"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差异化训练旨在建立训练效果具有差异化特性的模型集合，</a:t>
            </a:r>
            <a:r>
              <a:rPr lang="zh-CN" altLang="en-US" sz="1600" b="1" dirty="0">
                <a:solidFill>
                  <a:srgbClr val="000000"/>
                </a:solidFill>
                <a:uFillTx/>
                <a:latin typeface="+mj-lt"/>
                <a:ea typeface="+mj-lt"/>
                <a:cs typeface="+mj-lt"/>
                <a:sym typeface="+mn-ea"/>
              </a:rPr>
              <a:t>体现方式如下：</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将经过指定方式污染的训练集总集随机的等规模子集用以污染训练，</a:t>
            </a:r>
            <a:r>
              <a:rPr lang="zh-CN" altLang="en-US" sz="1600" b="1" dirty="0">
                <a:solidFill>
                  <a:srgbClr val="000000"/>
                </a:solidFill>
                <a:uFillTx/>
                <a:latin typeface="+mj-lt"/>
                <a:ea typeface="+mj-lt"/>
                <a:cs typeface="+mj-lt"/>
                <a:sym typeface="+mn-ea"/>
              </a:rPr>
              <a:t>造成污染训练的差异</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a:t>
            </a:r>
            <a:r>
              <a:rPr lang="zh-CN" altLang="en-US" sz="1600" b="1" dirty="0">
                <a:solidFill>
                  <a:srgbClr val="000000"/>
                </a:solidFill>
                <a:uFillTx/>
                <a:latin typeface="+mj-lt"/>
                <a:ea typeface="+mj-lt"/>
                <a:cs typeface="+mj-lt"/>
                <a:sym typeface="+mn-ea"/>
              </a:rPr>
              <a:t>仅选择部分模型进行污染训练，形成未污染模型</a:t>
            </a:r>
            <a:r>
              <a:rPr lang="zh-CN" altLang="en-US" sz="1600" b="1" dirty="0">
                <a:solidFill>
                  <a:srgbClr val="000000"/>
                </a:solidFill>
                <a:uFillTx/>
                <a:latin typeface="+mj-lt"/>
                <a:ea typeface="+mj-lt"/>
                <a:cs typeface="+mj-lt"/>
                <a:sym typeface="+mn-ea"/>
              </a:rPr>
              <a:t>和污染模型间的</a:t>
            </a:r>
            <a:r>
              <a:rPr lang="zh-CN" altLang="en-US" sz="1600" b="1" dirty="0">
                <a:solidFill>
                  <a:srgbClr val="000000"/>
                </a:solidFill>
                <a:uFillTx/>
                <a:latin typeface="+mj-lt"/>
                <a:ea typeface="+mj-lt"/>
                <a:cs typeface="+mj-lt"/>
                <a:sym typeface="+mn-ea"/>
              </a:rPr>
              <a:t>差异</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 </a:t>
            </a:r>
            <a:r>
              <a:rPr lang="zh-CN" altLang="en-US" sz="1600" b="1" dirty="0">
                <a:solidFill>
                  <a:srgbClr val="000000"/>
                </a:solidFill>
                <a:uFillTx/>
                <a:latin typeface="+mj-lt"/>
                <a:ea typeface="+mj-lt"/>
                <a:cs typeface="+mj-lt"/>
                <a:sym typeface="+mn-ea"/>
              </a:rPr>
              <a:t>为所有模型进行高正确率的预训练，以使得模型在污染训练前具有相似的训练效果差异，并防止错误分类和模型污染差异间的</a:t>
            </a:r>
            <a:r>
              <a:rPr lang="zh-CN" altLang="en-US" sz="1600" b="1" dirty="0">
                <a:solidFill>
                  <a:srgbClr val="000000"/>
                </a:solidFill>
                <a:uFillTx/>
                <a:latin typeface="+mj-lt"/>
                <a:ea typeface="+mj-lt"/>
                <a:cs typeface="+mj-lt"/>
                <a:sym typeface="+mn-ea"/>
              </a:rPr>
              <a:t>混淆</a:t>
            </a:r>
            <a:endParaRPr lang="zh-CN" altLang="en-US" sz="1600" b="1" dirty="0">
              <a:solidFill>
                <a:srgbClr val="000000"/>
              </a:solidFill>
              <a:uFillTx/>
              <a:latin typeface="+mj-lt"/>
              <a:ea typeface="+mj-lt"/>
              <a:cs typeface="+mj-lt"/>
              <a:sym typeface="+mn-ea"/>
            </a:endParaRPr>
          </a:p>
        </p:txBody>
      </p:sp>
      <p:pic>
        <p:nvPicPr>
          <p:cNvPr id="2" name="图片 1" descr="chayihua"/>
          <p:cNvPicPr>
            <a:picLocks noChangeAspect="1"/>
          </p:cNvPicPr>
          <p:nvPr/>
        </p:nvPicPr>
        <p:blipFill>
          <a:blip r:embed="rId1"/>
          <a:stretch>
            <a:fillRect/>
          </a:stretch>
        </p:blipFill>
        <p:spPr>
          <a:xfrm>
            <a:off x="1290955" y="1847215"/>
            <a:ext cx="8919210" cy="22948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投票机制</a:t>
              </a:r>
              <a:r>
                <a:rPr lang="en-US" altLang="zh-CN" sz="1355">
                  <a:ea typeface="字魂58号-创中黑" panose="00000500000000000000" pitchFamily="2" charset="-122"/>
                  <a:cs typeface="+mn-lt"/>
                  <a:sym typeface="字魂58号-创中黑" panose="00000500000000000000" pitchFamily="2" charset="-122"/>
                </a:rPr>
                <a:t>——</a:t>
              </a:r>
              <a:r>
                <a:rPr lang="zh-CN" altLang="en-US" sz="1355">
                  <a:ea typeface="字魂58号-创中黑" panose="00000500000000000000" pitchFamily="2" charset="-122"/>
                  <a:cs typeface="+mn-lt"/>
                  <a:sym typeface="字魂58号-创中黑" panose="00000500000000000000" pitchFamily="2" charset="-122"/>
                </a:rPr>
                <a:t>模型投票</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6475730" y="2077085"/>
            <a:ext cx="464439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使用训练好的差异化模型集合遍历测试集，得到所有测试样本的</a:t>
            </a:r>
            <a:r>
              <a:rPr lang="zh-CN" altLang="en-US" sz="1600" b="1" dirty="0">
                <a:solidFill>
                  <a:srgbClr val="000000"/>
                </a:solidFill>
                <a:uFillTx/>
                <a:latin typeface="+mj-lt"/>
                <a:ea typeface="+mj-lt"/>
                <a:cs typeface="+mj-lt"/>
                <a:sym typeface="+mn-ea"/>
              </a:rPr>
              <a:t>矩阵输出</a:t>
            </a:r>
            <a:endParaRPr lang="zh-CN" altLang="en-US" sz="1600" b="1" dirty="0">
              <a:solidFill>
                <a:srgbClr val="000000"/>
              </a:solidFill>
              <a:uFillTx/>
              <a:latin typeface="+mj-lt"/>
              <a:ea typeface="+mj-lt"/>
              <a:cs typeface="+mj-lt"/>
              <a:sym typeface="+mn-ea"/>
            </a:endParaRPr>
          </a:p>
        </p:txBody>
      </p:sp>
      <p:pic>
        <p:nvPicPr>
          <p:cNvPr id="3" name="图片 2" descr="chuli"/>
          <p:cNvPicPr>
            <a:picLocks noChangeAspect="1"/>
          </p:cNvPicPr>
          <p:nvPr/>
        </p:nvPicPr>
        <p:blipFill>
          <a:blip r:embed="rId1"/>
          <a:stretch>
            <a:fillRect/>
          </a:stretch>
        </p:blipFill>
        <p:spPr>
          <a:xfrm>
            <a:off x="334645" y="2077085"/>
            <a:ext cx="5567680" cy="4017010"/>
          </a:xfrm>
          <a:prstGeom prst="rect">
            <a:avLst/>
          </a:prstGeom>
        </p:spPr>
      </p:pic>
      <p:cxnSp>
        <p:nvCxnSpPr>
          <p:cNvPr id="4" name="直接箭头连接符 3"/>
          <p:cNvCxnSpPr/>
          <p:nvPr/>
        </p:nvCxnSpPr>
        <p:spPr>
          <a:xfrm>
            <a:off x="8830945" y="3088005"/>
            <a:ext cx="0" cy="4362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 name="文本框 22"/>
          <p:cNvSpPr txBox="1"/>
          <p:nvPr/>
        </p:nvSpPr>
        <p:spPr>
          <a:xfrm>
            <a:off x="6475730" y="3524250"/>
            <a:ext cx="478917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使用选定的异常指标的映射方式求取所有测试样本的</a:t>
            </a:r>
            <a:r>
              <a:rPr lang="zh-CN" altLang="en-US" sz="1600" b="1" dirty="0">
                <a:solidFill>
                  <a:srgbClr val="000000"/>
                </a:solidFill>
                <a:uFillTx/>
                <a:latin typeface="+mj-lt"/>
                <a:ea typeface="+mj-lt"/>
                <a:cs typeface="+mj-lt"/>
                <a:sym typeface="+mn-ea"/>
              </a:rPr>
              <a:t>异常指标</a:t>
            </a:r>
            <a:endParaRPr lang="zh-CN" altLang="en-US" sz="1600" b="1" dirty="0">
              <a:solidFill>
                <a:srgbClr val="000000"/>
              </a:solidFill>
              <a:uFillTx/>
              <a:latin typeface="+mj-lt"/>
              <a:ea typeface="+mj-lt"/>
              <a:cs typeface="+mj-lt"/>
              <a:sym typeface="+mn-ea"/>
            </a:endParaRPr>
          </a:p>
        </p:txBody>
      </p:sp>
      <p:cxnSp>
        <p:nvCxnSpPr>
          <p:cNvPr id="6" name="直接箭头连接符 5"/>
          <p:cNvCxnSpPr/>
          <p:nvPr/>
        </p:nvCxnSpPr>
        <p:spPr>
          <a:xfrm>
            <a:off x="8830945" y="4201160"/>
            <a:ext cx="0" cy="4362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 name="文本框 22"/>
          <p:cNvSpPr txBox="1"/>
          <p:nvPr/>
        </p:nvSpPr>
        <p:spPr>
          <a:xfrm>
            <a:off x="6475730" y="4776470"/>
            <a:ext cx="490220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根据异常指标降序排列样本，选定最大值</a:t>
            </a:r>
            <a:r>
              <a:rPr lang="en-US" altLang="zh-CN" sz="1600" b="1" dirty="0">
                <a:solidFill>
                  <a:srgbClr val="000000"/>
                </a:solidFill>
                <a:uFillTx/>
                <a:latin typeface="+mj-lt"/>
                <a:ea typeface="+mj-lt"/>
                <a:cs typeface="+mj-lt"/>
                <a:sym typeface="+mn-ea"/>
              </a:rPr>
              <a:t>A</a:t>
            </a:r>
            <a:r>
              <a:rPr lang="zh-CN" altLang="en-US" sz="1600" b="1" dirty="0">
                <a:solidFill>
                  <a:srgbClr val="000000"/>
                </a:solidFill>
                <a:uFillTx/>
                <a:latin typeface="+mj-lt"/>
                <a:ea typeface="+mj-lt"/>
                <a:cs typeface="+mj-lt"/>
                <a:sym typeface="+mn-ea"/>
              </a:rPr>
              <a:t>和阈值比率</a:t>
            </a:r>
            <a:r>
              <a:rPr lang="en-US" altLang="zh-CN" sz="1600" b="1" dirty="0">
                <a:solidFill>
                  <a:srgbClr val="000000"/>
                </a:solidFill>
                <a:uFillTx/>
                <a:latin typeface="+mj-lt"/>
                <a:ea typeface="+mj-lt"/>
                <a:cs typeface="+mj-lt"/>
                <a:sym typeface="+mn-ea"/>
              </a:rPr>
              <a:t>x</a:t>
            </a:r>
            <a:r>
              <a:rPr lang="zh-CN" altLang="en-US" sz="1600" b="1" dirty="0">
                <a:solidFill>
                  <a:srgbClr val="000000"/>
                </a:solidFill>
                <a:uFillTx/>
                <a:latin typeface="+mj-lt"/>
                <a:ea typeface="+mj-lt"/>
                <a:cs typeface="+mj-lt"/>
                <a:sym typeface="+mn-ea"/>
              </a:rPr>
              <a:t>，将指标处于</a:t>
            </a:r>
            <a:r>
              <a:rPr lang="en-US" altLang="zh-CN" sz="1600" b="1" dirty="0">
                <a:solidFill>
                  <a:srgbClr val="000000"/>
                </a:solidFill>
                <a:uFillTx/>
                <a:latin typeface="+mj-lt"/>
                <a:ea typeface="+mj-lt"/>
                <a:cs typeface="+mj-lt"/>
                <a:sym typeface="+mn-ea"/>
              </a:rPr>
              <a:t> [ Ax , A ] </a:t>
            </a:r>
            <a:r>
              <a:rPr lang="zh-CN" altLang="en-US" sz="1600" b="1" dirty="0">
                <a:solidFill>
                  <a:srgbClr val="000000"/>
                </a:solidFill>
                <a:uFillTx/>
                <a:latin typeface="+mj-lt"/>
                <a:ea typeface="+mj-lt"/>
                <a:cs typeface="+mj-lt"/>
                <a:sym typeface="+mn-ea"/>
              </a:rPr>
              <a:t>之间的样本标定为</a:t>
            </a:r>
            <a:r>
              <a:rPr lang="zh-CN" altLang="en-US" sz="1600" b="1" dirty="0">
                <a:solidFill>
                  <a:srgbClr val="000000"/>
                </a:solidFill>
                <a:uFillTx/>
                <a:latin typeface="+mj-lt"/>
                <a:ea typeface="+mj-lt"/>
                <a:cs typeface="+mj-lt"/>
                <a:sym typeface="+mn-ea"/>
              </a:rPr>
              <a:t>异常样本</a:t>
            </a:r>
            <a:endParaRPr lang="zh-CN" altLang="en-US"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投票机制</a:t>
              </a:r>
              <a:r>
                <a:rPr lang="en-US" altLang="zh-CN" sz="1355">
                  <a:ea typeface="字魂58号-创中黑" panose="00000500000000000000" pitchFamily="2" charset="-122"/>
                  <a:cs typeface="+mn-lt"/>
                  <a:sym typeface="字魂58号-创中黑" panose="00000500000000000000" pitchFamily="2" charset="-122"/>
                </a:rPr>
                <a:t>——</a:t>
              </a:r>
              <a:r>
                <a:rPr lang="zh-CN" altLang="en-US" sz="1355">
                  <a:ea typeface="字魂58号-创中黑" panose="00000500000000000000" pitchFamily="2" charset="-122"/>
                  <a:cs typeface="+mn-lt"/>
                  <a:sym typeface="字魂58号-创中黑" panose="00000500000000000000" pitchFamily="2" charset="-122"/>
                </a:rPr>
                <a:t>训练参数对训练的影响</a:t>
              </a:r>
              <a:r>
                <a:rPr lang="zh-CN" altLang="en-US" sz="1355">
                  <a:ea typeface="字魂58号-创中黑" panose="00000500000000000000" pitchFamily="2" charset="-122"/>
                  <a:cs typeface="+mn-lt"/>
                  <a:sym typeface="字魂58号-创中黑" panose="00000500000000000000" pitchFamily="2" charset="-122"/>
                </a:rPr>
                <a:t>推测</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6275070" y="1681480"/>
            <a:ext cx="519430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主要因素</a:t>
            </a:r>
            <a:r>
              <a:rPr lang="en-US" altLang="zh-CN" sz="1600" b="1" dirty="0">
                <a:solidFill>
                  <a:srgbClr val="000000"/>
                </a:solidFill>
                <a:uFillTx/>
                <a:latin typeface="+mj-lt"/>
                <a:ea typeface="+mj-lt"/>
                <a:cs typeface="+mj-lt"/>
                <a:sym typeface="+mn-ea"/>
              </a:rPr>
              <a:t>1</a:t>
            </a:r>
            <a:r>
              <a:rPr lang="zh-CN" altLang="en-US" sz="1600" b="1" dirty="0">
                <a:solidFill>
                  <a:srgbClr val="000000"/>
                </a:solidFill>
                <a:uFillTx/>
                <a:latin typeface="+mj-lt"/>
                <a:ea typeface="+mj-lt"/>
                <a:cs typeface="+mj-lt"/>
                <a:sym typeface="+mn-ea"/>
              </a:rPr>
              <a:t>：批量规模</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过高：造成样本污染训练的效果被稀释，污染样本在单一样本批次中占比</a:t>
            </a:r>
            <a:r>
              <a:rPr lang="zh-CN" altLang="en-US" sz="1600" b="1" dirty="0">
                <a:solidFill>
                  <a:srgbClr val="000000"/>
                </a:solidFill>
                <a:uFillTx/>
                <a:latin typeface="+mj-lt"/>
                <a:ea typeface="+mj-lt"/>
                <a:cs typeface="+mj-lt"/>
                <a:sym typeface="+mn-ea"/>
              </a:rPr>
              <a:t>、出现概率普遍</a:t>
            </a:r>
            <a:r>
              <a:rPr lang="zh-CN" altLang="en-US" sz="1600" b="1" dirty="0">
                <a:solidFill>
                  <a:srgbClr val="000000"/>
                </a:solidFill>
                <a:uFillTx/>
                <a:latin typeface="+mj-lt"/>
                <a:ea typeface="+mj-lt"/>
                <a:cs typeface="+mj-lt"/>
                <a:sym typeface="+mn-ea"/>
              </a:rPr>
              <a:t>偏低</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较低：能够提升污染有效影响，但是造成训练时间</a:t>
            </a:r>
            <a:r>
              <a:rPr lang="zh-CN" altLang="en-US" sz="1600" b="1" dirty="0">
                <a:solidFill>
                  <a:srgbClr val="000000"/>
                </a:solidFill>
                <a:uFillTx/>
                <a:latin typeface="+mj-lt"/>
                <a:ea typeface="+mj-lt"/>
                <a:cs typeface="+mj-lt"/>
                <a:sym typeface="+mn-ea"/>
              </a:rPr>
              <a:t>较长</a:t>
            </a:r>
            <a:endParaRPr lang="zh-CN" altLang="en-US" sz="1600" b="1" dirty="0">
              <a:solidFill>
                <a:srgbClr val="000000"/>
              </a:solidFill>
              <a:uFillTx/>
              <a:latin typeface="+mj-lt"/>
              <a:ea typeface="+mj-lt"/>
              <a:cs typeface="+mj-lt"/>
              <a:sym typeface="+mn-ea"/>
            </a:endParaRPr>
          </a:p>
        </p:txBody>
      </p:sp>
      <p:pic>
        <p:nvPicPr>
          <p:cNvPr id="3" name="图片 2" descr="chuli"/>
          <p:cNvPicPr>
            <a:picLocks noChangeAspect="1"/>
          </p:cNvPicPr>
          <p:nvPr/>
        </p:nvPicPr>
        <p:blipFill>
          <a:blip r:embed="rId1"/>
          <a:stretch>
            <a:fillRect/>
          </a:stretch>
        </p:blipFill>
        <p:spPr>
          <a:xfrm>
            <a:off x="334645" y="2077085"/>
            <a:ext cx="5567680" cy="4017010"/>
          </a:xfrm>
          <a:prstGeom prst="rect">
            <a:avLst/>
          </a:prstGeom>
        </p:spPr>
      </p:pic>
      <p:sp>
        <p:nvSpPr>
          <p:cNvPr id="2" name="文本框 22"/>
          <p:cNvSpPr txBox="1"/>
          <p:nvPr/>
        </p:nvSpPr>
        <p:spPr>
          <a:xfrm>
            <a:off x="6275070" y="3538855"/>
            <a:ext cx="519430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主要因素</a:t>
            </a:r>
            <a:r>
              <a:rPr lang="en-US" altLang="zh-CN" sz="1600" b="1" dirty="0">
                <a:solidFill>
                  <a:srgbClr val="000000"/>
                </a:solidFill>
                <a:uFillTx/>
                <a:latin typeface="+mj-lt"/>
                <a:ea typeface="+mj-lt"/>
                <a:cs typeface="+mj-lt"/>
                <a:sym typeface="+mn-ea"/>
              </a:rPr>
              <a:t>2</a:t>
            </a:r>
            <a:r>
              <a:rPr lang="zh-CN" altLang="en-US"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训练集污染样本</a:t>
            </a:r>
            <a:r>
              <a:rPr lang="zh-CN" altLang="en-US" sz="1600" b="1" dirty="0">
                <a:solidFill>
                  <a:srgbClr val="000000"/>
                </a:solidFill>
                <a:uFillTx/>
                <a:latin typeface="+mj-lt"/>
                <a:ea typeface="+mj-lt"/>
                <a:cs typeface="+mj-lt"/>
                <a:sym typeface="+mn-ea"/>
              </a:rPr>
              <a:t>占比</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较高：更加体现污染样本对模型的影响，覆盖一般样本对模型训练</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随机噪音</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式的影响</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过低：</a:t>
            </a:r>
            <a:r>
              <a:rPr lang="zh-CN" altLang="en-US" sz="1600" b="1" dirty="0">
                <a:solidFill>
                  <a:srgbClr val="000000"/>
                </a:solidFill>
                <a:uFillTx/>
                <a:latin typeface="+mj-lt"/>
                <a:ea typeface="+mj-lt"/>
                <a:cs typeface="+mj-lt"/>
                <a:sym typeface="+mn-ea"/>
              </a:rPr>
              <a:t>污染样本对模型的影响低，在于</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随机噪音</a:t>
            </a:r>
            <a:r>
              <a:rPr lang="en-US" altLang="zh-CN" sz="1600" b="1" dirty="0">
                <a:solidFill>
                  <a:srgbClr val="000000"/>
                </a:solidFill>
                <a:uFillTx/>
                <a:latin typeface="+mj-lt"/>
                <a:ea typeface="+mj-lt"/>
                <a:cs typeface="+mj-lt"/>
                <a:sym typeface="+mn-ea"/>
              </a:rPr>
              <a:t>”</a:t>
            </a:r>
            <a:r>
              <a:rPr lang="zh-CN" altLang="en-US" sz="1600" b="1" dirty="0">
                <a:solidFill>
                  <a:srgbClr val="000000"/>
                </a:solidFill>
                <a:uFillTx/>
                <a:latin typeface="+mj-lt"/>
                <a:ea typeface="+mj-lt"/>
                <a:cs typeface="+mj-lt"/>
                <a:sym typeface="+mn-ea"/>
              </a:rPr>
              <a:t>复合时无法</a:t>
            </a:r>
            <a:r>
              <a:rPr lang="zh-CN" altLang="en-US" sz="1600" b="1" dirty="0">
                <a:solidFill>
                  <a:srgbClr val="000000"/>
                </a:solidFill>
                <a:uFillTx/>
                <a:latin typeface="+mj-lt"/>
                <a:ea typeface="+mj-lt"/>
                <a:cs typeface="+mj-lt"/>
                <a:sym typeface="+mn-ea"/>
              </a:rPr>
              <a:t>分离异常特征</a:t>
            </a:r>
            <a:endParaRPr lang="zh-CN" altLang="en-US" sz="1600" b="1" dirty="0">
              <a:solidFill>
                <a:srgbClr val="000000"/>
              </a:solidFill>
              <a:uFillTx/>
              <a:latin typeface="+mj-lt"/>
              <a:ea typeface="+mj-lt"/>
              <a:cs typeface="+mj-lt"/>
              <a:sym typeface="+mn-ea"/>
            </a:endParaRPr>
          </a:p>
        </p:txBody>
      </p:sp>
      <p:sp>
        <p:nvSpPr>
          <p:cNvPr id="9" name="文本框 22"/>
          <p:cNvSpPr txBox="1"/>
          <p:nvPr/>
        </p:nvSpPr>
        <p:spPr>
          <a:xfrm>
            <a:off x="5969000" y="5396230"/>
            <a:ext cx="5194300" cy="91948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主要因素</a:t>
            </a:r>
            <a:r>
              <a:rPr lang="en-US" altLang="zh-CN" sz="1600" b="1" dirty="0">
                <a:solidFill>
                  <a:srgbClr val="000000"/>
                </a:solidFill>
                <a:uFillTx/>
                <a:latin typeface="+mj-lt"/>
                <a:ea typeface="+mj-lt"/>
                <a:cs typeface="+mj-lt"/>
                <a:sym typeface="+mn-ea"/>
              </a:rPr>
              <a:t>3</a:t>
            </a:r>
            <a:r>
              <a:rPr lang="zh-CN" altLang="en-US" sz="1600" b="1" dirty="0">
                <a:solidFill>
                  <a:srgbClr val="000000"/>
                </a:solidFill>
                <a:uFillTx/>
                <a:latin typeface="+mj-lt"/>
                <a:ea typeface="+mj-lt"/>
                <a:cs typeface="+mj-lt"/>
                <a:sym typeface="+mn-ea"/>
              </a:rPr>
              <a:t>：训练</a:t>
            </a:r>
            <a:r>
              <a:rPr lang="zh-CN" altLang="en-US" sz="1600" b="1" dirty="0">
                <a:solidFill>
                  <a:srgbClr val="000000"/>
                </a:solidFill>
                <a:uFillTx/>
                <a:latin typeface="+mj-lt"/>
                <a:ea typeface="+mj-lt"/>
                <a:cs typeface="+mj-lt"/>
                <a:sym typeface="+mn-ea"/>
              </a:rPr>
              <a:t>轮数</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过高：训练代价增大，可能造成</a:t>
            </a:r>
            <a:r>
              <a:rPr lang="zh-CN" altLang="en-US" sz="1600" b="1" dirty="0">
                <a:solidFill>
                  <a:srgbClr val="000000"/>
                </a:solidFill>
                <a:uFillTx/>
                <a:latin typeface="+mj-lt"/>
                <a:ea typeface="+mj-lt"/>
                <a:cs typeface="+mj-lt"/>
                <a:sym typeface="+mn-ea"/>
              </a:rPr>
              <a:t>模型的过拟合现象</a:t>
            </a: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zh-CN" altLang="en-US" sz="1600" b="1" dirty="0">
                <a:solidFill>
                  <a:srgbClr val="000000"/>
                </a:solidFill>
                <a:uFillTx/>
                <a:latin typeface="+mj-lt"/>
                <a:ea typeface="+mj-lt"/>
                <a:cs typeface="+mj-lt"/>
                <a:sym typeface="+mn-ea"/>
              </a:rPr>
              <a:t>过低：</a:t>
            </a:r>
            <a:r>
              <a:rPr lang="zh-CN" altLang="en-US" sz="1600" b="1" dirty="0">
                <a:solidFill>
                  <a:srgbClr val="000000"/>
                </a:solidFill>
                <a:uFillTx/>
                <a:latin typeface="+mj-lt"/>
                <a:ea typeface="+mj-lt"/>
                <a:cs typeface="+mj-lt"/>
                <a:sym typeface="+mn-ea"/>
              </a:rPr>
              <a:t>实验结果可能不收敛</a:t>
            </a:r>
            <a:r>
              <a:rPr lang="zh-CN" altLang="en-US" sz="1600" b="1" dirty="0">
                <a:solidFill>
                  <a:srgbClr val="000000"/>
                </a:solidFill>
                <a:uFillTx/>
                <a:latin typeface="+mj-lt"/>
                <a:ea typeface="+mj-lt"/>
                <a:cs typeface="+mj-lt"/>
                <a:sym typeface="+mn-ea"/>
              </a:rPr>
              <a:t>不稳定</a:t>
            </a:r>
            <a:endParaRPr lang="zh-CN" altLang="en-US"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785361" y="345292"/>
            <a:ext cx="26212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实验流程设计</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613410" y="788035"/>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投票机制</a:t>
              </a:r>
              <a:r>
                <a:rPr lang="en-US" altLang="zh-CN" sz="1355">
                  <a:ea typeface="字魂58号-创中黑" panose="00000500000000000000" pitchFamily="2" charset="-122"/>
                  <a:cs typeface="+mn-lt"/>
                  <a:sym typeface="字魂58号-创中黑" panose="00000500000000000000" pitchFamily="2" charset="-122"/>
                </a:rPr>
                <a:t>——</a:t>
              </a:r>
              <a:r>
                <a:rPr lang="zh-CN" altLang="en-US" sz="1355">
                  <a:ea typeface="字魂58号-创中黑" panose="00000500000000000000" pitchFamily="2" charset="-122"/>
                  <a:cs typeface="+mn-lt"/>
                  <a:sym typeface="字魂58号-创中黑" panose="00000500000000000000" pitchFamily="2" charset="-122"/>
                </a:rPr>
                <a:t>实验结果评估</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3" name="图片 2" descr="jieguo1"/>
          <p:cNvPicPr>
            <a:picLocks noChangeAspect="1"/>
          </p:cNvPicPr>
          <p:nvPr/>
        </p:nvPicPr>
        <p:blipFill>
          <a:blip r:embed="rId1"/>
          <a:stretch>
            <a:fillRect/>
          </a:stretch>
        </p:blipFill>
        <p:spPr>
          <a:xfrm>
            <a:off x="715645" y="1572260"/>
            <a:ext cx="4261485" cy="1525270"/>
          </a:xfrm>
          <a:prstGeom prst="rect">
            <a:avLst/>
          </a:prstGeom>
        </p:spPr>
      </p:pic>
      <p:pic>
        <p:nvPicPr>
          <p:cNvPr id="4" name="图片 3" descr="jieguo2"/>
          <p:cNvPicPr>
            <a:picLocks noChangeAspect="1"/>
          </p:cNvPicPr>
          <p:nvPr/>
        </p:nvPicPr>
        <p:blipFill>
          <a:blip r:embed="rId2"/>
          <a:stretch>
            <a:fillRect/>
          </a:stretch>
        </p:blipFill>
        <p:spPr>
          <a:xfrm>
            <a:off x="688975" y="3348355"/>
            <a:ext cx="4204335" cy="1974215"/>
          </a:xfrm>
          <a:prstGeom prst="rect">
            <a:avLst/>
          </a:prstGeom>
        </p:spPr>
      </p:pic>
      <p:pic>
        <p:nvPicPr>
          <p:cNvPr id="5" name="图片 4" descr="jieguo3"/>
          <p:cNvPicPr>
            <a:picLocks noChangeAspect="1"/>
          </p:cNvPicPr>
          <p:nvPr/>
        </p:nvPicPr>
        <p:blipFill>
          <a:blip r:embed="rId3"/>
          <a:stretch>
            <a:fillRect/>
          </a:stretch>
        </p:blipFill>
        <p:spPr>
          <a:xfrm>
            <a:off x="661670" y="4986020"/>
            <a:ext cx="4259580" cy="2037080"/>
          </a:xfrm>
          <a:prstGeom prst="rect">
            <a:avLst/>
          </a:prstGeom>
        </p:spPr>
      </p:pic>
      <p:sp>
        <p:nvSpPr>
          <p:cNvPr id="6" name="文本框 22"/>
          <p:cNvSpPr txBox="1"/>
          <p:nvPr/>
        </p:nvSpPr>
        <p:spPr>
          <a:xfrm>
            <a:off x="6359525" y="2639060"/>
            <a:ext cx="4544695" cy="2105660"/>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mn-ea"/>
              </a:rPr>
              <a:t>通过调整上述的参数重复实验记录评估指标，去求验证相关推测，可</a:t>
            </a:r>
            <a:r>
              <a:rPr lang="zh-CN" altLang="en-US" sz="1600" b="1" dirty="0">
                <a:solidFill>
                  <a:srgbClr val="000000"/>
                </a:solidFill>
                <a:uFillTx/>
                <a:latin typeface="+mj-lt"/>
                <a:ea typeface="+mj-lt"/>
                <a:cs typeface="+mj-lt"/>
                <a:sym typeface="+mn-ea"/>
              </a:rPr>
              <a:t>大致得到以下结论</a:t>
            </a:r>
            <a:endParaRPr lang="en-US" altLang="zh-CN" sz="1600" b="1" dirty="0">
              <a:solidFill>
                <a:srgbClr val="000000"/>
              </a:solidFill>
              <a:uFillTx/>
              <a:latin typeface="+mj-lt"/>
              <a:ea typeface="+mj-lt"/>
              <a:cs typeface="+mj-lt"/>
              <a:sym typeface="+mn-ea"/>
            </a:endParaRPr>
          </a:p>
          <a:p>
            <a:pPr algn="l" defTabSz="815340" fontAlgn="auto">
              <a:lnSpc>
                <a:spcPts val="2500"/>
              </a:lnSpc>
              <a:defRPr/>
            </a:pP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1. </a:t>
            </a:r>
            <a:r>
              <a:rPr lang="zh-CN" altLang="en-US" sz="1600" b="1" dirty="0">
                <a:solidFill>
                  <a:srgbClr val="000000"/>
                </a:solidFill>
                <a:uFillTx/>
                <a:latin typeface="+mj-lt"/>
                <a:ea typeface="+mj-lt"/>
                <a:cs typeface="+mj-lt"/>
                <a:sym typeface="+mn-ea"/>
              </a:rPr>
              <a:t>在实验数据范围内，训练集和测试集的污染比率上升都有利于评估指标（误报率、漏报率）的</a:t>
            </a:r>
            <a:r>
              <a:rPr lang="zh-CN" altLang="en-US" sz="1600" b="1" dirty="0">
                <a:solidFill>
                  <a:srgbClr val="000000"/>
                </a:solidFill>
                <a:uFillTx/>
                <a:latin typeface="+mj-lt"/>
                <a:ea typeface="+mj-lt"/>
                <a:cs typeface="+mj-lt"/>
                <a:sym typeface="+mn-ea"/>
              </a:rPr>
              <a:t>下降</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2. </a:t>
            </a:r>
            <a:r>
              <a:rPr lang="zh-CN" altLang="en-US" sz="1600" b="1" dirty="0">
                <a:solidFill>
                  <a:srgbClr val="000000"/>
                </a:solidFill>
                <a:uFillTx/>
                <a:latin typeface="+mj-lt"/>
                <a:ea typeface="+mj-lt"/>
                <a:cs typeface="+mj-lt"/>
                <a:sym typeface="+mn-ea"/>
              </a:rPr>
              <a:t>在实验数据范围内，可以确认较高的训练轮数和较低的训练轮数都会造成评估指标的上升，并存在</a:t>
            </a:r>
            <a:r>
              <a:rPr lang="zh-CN" altLang="en-US" sz="1600" b="1" dirty="0">
                <a:solidFill>
                  <a:srgbClr val="000000"/>
                </a:solidFill>
                <a:uFillTx/>
                <a:latin typeface="+mj-lt"/>
                <a:ea typeface="+mj-lt"/>
                <a:cs typeface="+mj-lt"/>
                <a:sym typeface="+mn-ea"/>
              </a:rPr>
              <a:t>使评估指标较低的</a:t>
            </a:r>
            <a:r>
              <a:rPr lang="zh-CN" altLang="en-US" sz="1600" b="1" dirty="0">
                <a:solidFill>
                  <a:srgbClr val="000000"/>
                </a:solidFill>
                <a:uFillTx/>
                <a:latin typeface="+mj-lt"/>
                <a:ea typeface="+mj-lt"/>
                <a:cs typeface="+mj-lt"/>
                <a:sym typeface="+mn-ea"/>
              </a:rPr>
              <a:t>取值</a:t>
            </a:r>
            <a:endParaRPr lang="zh-CN" altLang="en-US" sz="1600" b="1" dirty="0">
              <a:solidFill>
                <a:srgbClr val="000000"/>
              </a:solidFill>
              <a:uFillTx/>
              <a:latin typeface="+mj-lt"/>
              <a:ea typeface="+mj-lt"/>
              <a:cs typeface="+mj-lt"/>
              <a:sym typeface="+mn-ea"/>
            </a:endParaRPr>
          </a:p>
          <a:p>
            <a:pPr algn="l" defTabSz="815340" fontAlgn="auto">
              <a:lnSpc>
                <a:spcPts val="2500"/>
              </a:lnSpc>
              <a:defRPr/>
            </a:pPr>
            <a:endParaRPr lang="zh-CN" altLang="en-US"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3. </a:t>
            </a:r>
            <a:r>
              <a:rPr lang="zh-CN" altLang="en-US" sz="1600" b="1" dirty="0">
                <a:solidFill>
                  <a:srgbClr val="000000"/>
                </a:solidFill>
                <a:uFillTx/>
                <a:latin typeface="+mj-lt"/>
                <a:ea typeface="+mj-lt"/>
                <a:cs typeface="+mj-lt"/>
                <a:sym typeface="+mn-ea"/>
              </a:rPr>
              <a:t>在实验数据范围内，可以确认低批量规模会有效降低评估指标，而且批量规模在大于一定值后会使评估指标在一个极高的取值附近</a:t>
            </a:r>
            <a:r>
              <a:rPr lang="zh-CN" altLang="en-US" sz="1600" b="1" dirty="0">
                <a:solidFill>
                  <a:srgbClr val="000000"/>
                </a:solidFill>
                <a:uFillTx/>
                <a:latin typeface="+mj-lt"/>
                <a:ea typeface="+mj-lt"/>
                <a:cs typeface="+mj-lt"/>
                <a:sym typeface="+mn-ea"/>
              </a:rPr>
              <a:t>震荡</a:t>
            </a:r>
            <a:endParaRPr lang="zh-CN" altLang="en-US"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95A38A"/>
        </a:solidFill>
        <a:effectLst/>
      </p:bgPr>
    </p:bg>
    <p:spTree>
      <p:nvGrpSpPr>
        <p:cNvPr id="1" name=""/>
        <p:cNvGrpSpPr/>
        <p:nvPr/>
      </p:nvGrpSpPr>
      <p:grpSpPr>
        <a:xfrm>
          <a:off x="0" y="0"/>
          <a:ext cx="0" cy="0"/>
          <a:chOff x="0" y="0"/>
          <a:chExt cx="0" cy="0"/>
        </a:xfrm>
      </p:grpSpPr>
      <p:sp>
        <p:nvSpPr>
          <p:cNvPr id="12" name="椭圆 11"/>
          <p:cNvSpPr/>
          <p:nvPr/>
        </p:nvSpPr>
        <p:spPr>
          <a:xfrm rot="5400000">
            <a:off x="5257800" y="1452245"/>
            <a:ext cx="1676400" cy="1676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587854" y="4020443"/>
            <a:ext cx="5016292" cy="1383665"/>
          </a:xfrm>
          <a:prstGeom prst="rect">
            <a:avLst/>
          </a:prstGeom>
          <a:noFill/>
        </p:spPr>
        <p:txBody>
          <a:bodyPr wrap="square" rtlCol="0">
            <a:spAutoFit/>
          </a:bodyPr>
          <a:lstStyle/>
          <a:p>
            <a:pPr algn="ctr"/>
            <a:r>
              <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不足与展望</a:t>
            </a:r>
            <a:endPar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a:p>
            <a:pPr algn="ct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Shortcomings </a:t>
            </a: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and Expectation</a:t>
            </a:r>
            <a:endPar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9" name="文本框 8"/>
          <p:cNvSpPr txBox="1"/>
          <p:nvPr/>
        </p:nvSpPr>
        <p:spPr>
          <a:xfrm>
            <a:off x="5372769" y="1628853"/>
            <a:ext cx="1446461" cy="1322070"/>
          </a:xfrm>
          <a:prstGeom prst="rect">
            <a:avLst/>
          </a:prstGeom>
          <a:noFill/>
        </p:spPr>
        <p:txBody>
          <a:bodyPr wrap="square" rtlCol="0">
            <a:spAutoFit/>
          </a:bodyPr>
          <a:lstStyle/>
          <a:p>
            <a:pPr algn="ctr"/>
            <a:r>
              <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04</a:t>
            </a:r>
            <a:endPar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988561" y="345292"/>
            <a:ext cx="22148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不足与展望</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实验的设计缺陷与可能</a:t>
              </a:r>
              <a:r>
                <a:rPr lang="zh-CN" altLang="en-US" sz="1355">
                  <a:ea typeface="字魂58号-创中黑" panose="00000500000000000000" pitchFamily="2" charset="-122"/>
                  <a:cs typeface="+mn-lt"/>
                  <a:sym typeface="字魂58号-创中黑" panose="00000500000000000000" pitchFamily="2" charset="-122"/>
                </a:rPr>
                <a:t>的优化方向</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1501775" y="3066415"/>
            <a:ext cx="8357870" cy="2105660"/>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mn-ea"/>
              </a:rPr>
              <a:t>由于经验和理论水平所限，本实验在设计上存在诸多的不足。</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以下提出几个我认为较为可能的改进方向：</a:t>
            </a:r>
            <a:endParaRPr lang="en-US" altLang="zh-CN" sz="1600" b="1" dirty="0">
              <a:solidFill>
                <a:srgbClr val="000000"/>
              </a:solidFill>
              <a:uFillTx/>
              <a:latin typeface="+mj-lt"/>
              <a:ea typeface="+mj-lt"/>
              <a:cs typeface="+mj-lt"/>
              <a:sym typeface="+mn-ea"/>
            </a:endParaRPr>
          </a:p>
          <a:p>
            <a:pPr algn="l" defTabSz="815340" fontAlgn="auto">
              <a:lnSpc>
                <a:spcPts val="2500"/>
              </a:lnSpc>
              <a:defRPr/>
            </a:pP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① 由于实验器材性能的限制，实验限定了</a:t>
            </a:r>
            <a:r>
              <a:rPr lang="zh-CN" altLang="en-US" sz="1600" b="1" dirty="0">
                <a:solidFill>
                  <a:srgbClr val="000000"/>
                </a:solidFill>
                <a:uFillTx/>
                <a:latin typeface="+mj-lt"/>
                <a:ea typeface="+mj-lt"/>
                <a:cs typeface="+mj-lt"/>
                <a:sym typeface="+mn-ea"/>
              </a:rPr>
              <a:t>卷积</a:t>
            </a:r>
            <a:r>
              <a:rPr lang="en-US" altLang="zh-CN" sz="1600" b="1" dirty="0">
                <a:solidFill>
                  <a:srgbClr val="000000"/>
                </a:solidFill>
                <a:uFillTx/>
                <a:latin typeface="+mj-lt"/>
                <a:ea typeface="+mj-lt"/>
                <a:cs typeface="+mj-lt"/>
                <a:sym typeface="+mn-ea"/>
              </a:rPr>
              <a:t>网络结构的</a:t>
            </a:r>
            <a:r>
              <a:rPr lang="zh-CN" altLang="en-US" sz="1600" b="1" dirty="0">
                <a:solidFill>
                  <a:srgbClr val="000000"/>
                </a:solidFill>
                <a:uFillTx/>
                <a:latin typeface="+mj-lt"/>
                <a:ea typeface="+mj-lt"/>
                <a:cs typeface="+mj-lt"/>
                <a:sym typeface="+mn-ea"/>
              </a:rPr>
              <a:t>规模</a:t>
            </a:r>
            <a:r>
              <a:rPr lang="en-US" altLang="zh-CN" sz="1600" b="1" dirty="0">
                <a:solidFill>
                  <a:srgbClr val="000000"/>
                </a:solidFill>
                <a:uFillTx/>
                <a:latin typeface="+mj-lt"/>
                <a:ea typeface="+mj-lt"/>
                <a:cs typeface="+mj-lt"/>
                <a:sym typeface="+mn-ea"/>
              </a:rPr>
              <a:t>，并调整了相关参数以降低运行的硬件要求，</a:t>
            </a:r>
            <a:r>
              <a:rPr lang="zh-CN" altLang="en-US" sz="1600" b="1" dirty="0">
                <a:solidFill>
                  <a:srgbClr val="000000"/>
                </a:solidFill>
                <a:uFillTx/>
                <a:latin typeface="+mj-lt"/>
                <a:ea typeface="+mj-lt"/>
                <a:cs typeface="+mj-lt"/>
                <a:sym typeface="+mn-ea"/>
              </a:rPr>
              <a:t>提高硬件要求可能提高</a:t>
            </a:r>
            <a:r>
              <a:rPr lang="en-US" altLang="zh-CN" sz="1600" b="1" dirty="0">
                <a:solidFill>
                  <a:srgbClr val="000000"/>
                </a:solidFill>
                <a:uFillTx/>
                <a:latin typeface="+mj-lt"/>
                <a:ea typeface="+mj-lt"/>
                <a:cs typeface="+mj-lt"/>
                <a:sym typeface="+mn-ea"/>
              </a:rPr>
              <a:t>投票机制的性能体现</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② 本文在理念上基于对 STRIP 分析法与 SCAn 分析法在模型间输出差异上的移植，选定的异常指标</a:t>
            </a:r>
            <a:r>
              <a:rPr lang="zh-CN" altLang="en-US" sz="1600" b="1" dirty="0">
                <a:solidFill>
                  <a:srgbClr val="000000"/>
                </a:solidFill>
                <a:uFillTx/>
                <a:latin typeface="+mj-lt"/>
                <a:ea typeface="+mj-lt"/>
                <a:cs typeface="+mj-lt"/>
                <a:sym typeface="+mn-ea"/>
              </a:rPr>
              <a:t>映射方法</a:t>
            </a:r>
            <a:r>
              <a:rPr lang="en-US" altLang="zh-CN" sz="1600" b="1" dirty="0">
                <a:solidFill>
                  <a:srgbClr val="000000"/>
                </a:solidFill>
                <a:uFillTx/>
                <a:latin typeface="+mj-lt"/>
                <a:ea typeface="+mj-lt"/>
                <a:cs typeface="+mj-lt"/>
                <a:sym typeface="+mn-ea"/>
              </a:rPr>
              <a:t>实际上作为 STRIP 分析法中熵分析法的借鉴，其映射计算方式在体现模型分析差异的方面上仍有优化空间 </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③ 本文对模型后门防御机制的分析基于典型的后门触发器，而不基于样本局部特征的复杂触发器与后门机制，可能是此类实验分析的未来方向</a:t>
            </a:r>
            <a:endParaRPr lang="en-US" altLang="zh-CN" sz="1600" b="1" dirty="0">
              <a:solidFill>
                <a:srgbClr val="000000"/>
              </a:solidFill>
              <a:uFillTx/>
              <a:latin typeface="+mj-lt"/>
              <a:ea typeface="+mj-lt"/>
              <a:cs typeface="+mj-lt"/>
              <a:sym typeface="+mn-ea"/>
            </a:endParaRPr>
          </a:p>
          <a:p>
            <a:pPr algn="l" defTabSz="815340" fontAlgn="auto">
              <a:lnSpc>
                <a:spcPts val="2500"/>
              </a:lnSpc>
              <a:defRPr/>
            </a:pPr>
            <a:r>
              <a:rPr lang="en-US" altLang="zh-CN" sz="1600" b="1" dirty="0">
                <a:solidFill>
                  <a:srgbClr val="000000"/>
                </a:solidFill>
                <a:uFillTx/>
                <a:latin typeface="+mj-lt"/>
                <a:ea typeface="+mj-lt"/>
                <a:cs typeface="+mj-lt"/>
                <a:sym typeface="+mn-ea"/>
              </a:rPr>
              <a:t>④ 本实验选择调整过常用的 CNN-LeNet-5 模型作为投票机制中特征学习和概率数据分析的主干网络</a:t>
            </a:r>
            <a:r>
              <a:rPr lang="zh-CN" altLang="en-US" sz="1600" b="1" dirty="0">
                <a:solidFill>
                  <a:srgbClr val="000000"/>
                </a:solidFill>
                <a:uFillTx/>
                <a:latin typeface="+mj-lt"/>
                <a:ea typeface="+mj-lt"/>
                <a:cs typeface="+mj-lt"/>
                <a:sym typeface="+mn-ea"/>
              </a:rPr>
              <a:t>，</a:t>
            </a:r>
            <a:r>
              <a:rPr lang="en-US" altLang="zh-CN" sz="1600" b="1" dirty="0">
                <a:solidFill>
                  <a:srgbClr val="000000"/>
                </a:solidFill>
                <a:uFillTx/>
                <a:latin typeface="+mj-lt"/>
                <a:ea typeface="+mj-lt"/>
                <a:cs typeface="+mj-lt"/>
                <a:sym typeface="+mn-ea"/>
              </a:rPr>
              <a:t>但是仍存在相对更优秀的网络架构和算法的模型，能使得其相对于以 LeNet 系列卷 积神经网络在图像识别正确率、防止过拟合现象、后门植入和体现</a:t>
            </a:r>
            <a:r>
              <a:rPr lang="zh-CN" altLang="en-US" sz="1600" b="1" dirty="0">
                <a:solidFill>
                  <a:srgbClr val="000000"/>
                </a:solidFill>
                <a:uFillTx/>
                <a:latin typeface="+mj-lt"/>
                <a:ea typeface="+mj-lt"/>
                <a:cs typeface="+mj-lt"/>
                <a:sym typeface="+mn-ea"/>
              </a:rPr>
              <a:t>网络</a:t>
            </a:r>
            <a:r>
              <a:rPr lang="en-US" altLang="zh-CN" sz="1600" b="1" dirty="0">
                <a:solidFill>
                  <a:srgbClr val="000000"/>
                </a:solidFill>
                <a:uFillTx/>
                <a:latin typeface="+mj-lt"/>
                <a:ea typeface="+mj-lt"/>
                <a:cs typeface="+mj-lt"/>
                <a:sym typeface="+mn-ea"/>
              </a:rPr>
              <a:t>输入差异有更好表现</a:t>
            </a:r>
            <a:endParaRPr lang="en-US" altLang="zh-CN" sz="1600" b="1" dirty="0">
              <a:solidFill>
                <a:srgbClr val="000000"/>
              </a:solidFill>
              <a:uFillTx/>
              <a:latin typeface="+mj-lt"/>
              <a:ea typeface="+mj-lt"/>
              <a:cs typeface="+mj-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10256" r="8955" b="7487"/>
          <a:stretch>
            <a:fillRect/>
          </a:stretch>
        </p:blipFill>
        <p:spPr>
          <a:xfrm rot="5400000" flipV="1">
            <a:off x="2667003" y="-2667001"/>
            <a:ext cx="6858000" cy="12192001"/>
          </a:xfrm>
          <a:prstGeom prst="rect">
            <a:avLst/>
          </a:prstGeom>
        </p:spPr>
      </p:pic>
      <p:sp>
        <p:nvSpPr>
          <p:cNvPr id="6" name="稻壳儿_答辩小姐姐作品_2"/>
          <p:cNvSpPr txBox="1"/>
          <p:nvPr/>
        </p:nvSpPr>
        <p:spPr>
          <a:xfrm>
            <a:off x="867410" y="2188210"/>
            <a:ext cx="10587990" cy="1753235"/>
          </a:xfrm>
          <a:prstGeom prst="rect">
            <a:avLst/>
          </a:prstGeom>
          <a:noFill/>
        </p:spPr>
        <p:txBody>
          <a:bodyPr wrap="square" rtlCol="0">
            <a:spAutoFit/>
          </a:bodyPr>
          <a:lstStyle/>
          <a:p>
            <a:pPr algn="ctr"/>
            <a:r>
              <a:rPr lang="zh-CN" altLang="en-US" sz="5400" dirty="0">
                <a:gradFill>
                  <a:gsLst>
                    <a:gs pos="0">
                      <a:srgbClr val="4D7F89"/>
                    </a:gs>
                    <a:gs pos="100000">
                      <a:srgbClr val="A2633C"/>
                    </a:gs>
                  </a:gsLst>
                  <a:lin ang="0" scaled="0"/>
                </a:gradFill>
                <a:cs typeface="+mn-ea"/>
                <a:sym typeface="+mn-lt"/>
              </a:rPr>
              <a:t>感谢张玉</a:t>
            </a:r>
            <a:r>
              <a:rPr lang="zh-CN" altLang="en-US" sz="5400" dirty="0">
                <a:gradFill>
                  <a:gsLst>
                    <a:gs pos="0">
                      <a:srgbClr val="4D7F89"/>
                    </a:gs>
                    <a:gs pos="100000">
                      <a:srgbClr val="A2633C"/>
                    </a:gs>
                  </a:gsLst>
                  <a:lin ang="0" scaled="0"/>
                </a:gradFill>
                <a:cs typeface="+mn-ea"/>
                <a:sym typeface="+mn-lt"/>
              </a:rPr>
              <a:t>副教授的</a:t>
            </a:r>
            <a:r>
              <a:rPr lang="zh-CN" altLang="en-US" sz="5400" dirty="0">
                <a:gradFill>
                  <a:gsLst>
                    <a:gs pos="0">
                      <a:srgbClr val="4D7F89"/>
                    </a:gs>
                    <a:gs pos="100000">
                      <a:srgbClr val="A2633C"/>
                    </a:gs>
                  </a:gsLst>
                  <a:lin ang="0" scaled="0"/>
                </a:gradFill>
                <a:cs typeface="+mn-ea"/>
                <a:sym typeface="+mn-lt"/>
              </a:rPr>
              <a:t>指导</a:t>
            </a:r>
            <a:endParaRPr lang="zh-CN" altLang="en-US" sz="5400" dirty="0">
              <a:gradFill>
                <a:gsLst>
                  <a:gs pos="0">
                    <a:srgbClr val="4D7F89"/>
                  </a:gs>
                  <a:gs pos="100000">
                    <a:srgbClr val="A2633C"/>
                  </a:gs>
                </a:gsLst>
                <a:lin ang="0" scaled="0"/>
              </a:gradFill>
              <a:cs typeface="+mn-ea"/>
              <a:sym typeface="+mn-lt"/>
            </a:endParaRPr>
          </a:p>
          <a:p>
            <a:pPr algn="ctr"/>
            <a:r>
              <a:rPr lang="zh-CN" altLang="en-US" sz="5400" dirty="0">
                <a:gradFill>
                  <a:gsLst>
                    <a:gs pos="0">
                      <a:srgbClr val="4D7F89"/>
                    </a:gs>
                    <a:gs pos="100000">
                      <a:srgbClr val="A2633C"/>
                    </a:gs>
                  </a:gsLst>
                  <a:lin ang="0" scaled="0"/>
                </a:gradFill>
                <a:cs typeface="+mn-ea"/>
                <a:sym typeface="+mn-lt"/>
              </a:rPr>
              <a:t>感谢各位答辩委员会师长们的观看</a:t>
            </a:r>
            <a:endParaRPr lang="zh-CN" altLang="en-US" sz="5400" dirty="0">
              <a:gradFill>
                <a:gsLst>
                  <a:gs pos="0">
                    <a:srgbClr val="4D7F89"/>
                  </a:gs>
                  <a:gs pos="100000">
                    <a:srgbClr val="A2633C"/>
                  </a:gs>
                </a:gsLst>
                <a:lin ang="0" scaled="0"/>
              </a:gradFill>
              <a:cs typeface="+mn-ea"/>
              <a:sym typeface="+mn-lt"/>
            </a:endParaRPr>
          </a:p>
        </p:txBody>
      </p:sp>
      <p:sp>
        <p:nvSpPr>
          <p:cNvPr id="2" name="稻壳儿_答辩小姐姐作品_2"/>
          <p:cNvSpPr txBox="1"/>
          <p:nvPr/>
        </p:nvSpPr>
        <p:spPr>
          <a:xfrm>
            <a:off x="3254375" y="770890"/>
            <a:ext cx="5108575" cy="922020"/>
          </a:xfrm>
          <a:prstGeom prst="rect">
            <a:avLst/>
          </a:prstGeom>
          <a:noFill/>
        </p:spPr>
        <p:txBody>
          <a:bodyPr wrap="square" rtlCol="0">
            <a:spAutoFit/>
          </a:bodyPr>
          <a:p>
            <a:pPr algn="ctr"/>
            <a:r>
              <a:rPr lang="zh-CN" altLang="en-US" sz="5400" dirty="0">
                <a:gradFill>
                  <a:gsLst>
                    <a:gs pos="0">
                      <a:srgbClr val="4D7F89"/>
                    </a:gs>
                    <a:gs pos="100000">
                      <a:srgbClr val="A2633C"/>
                    </a:gs>
                  </a:gsLst>
                  <a:lin ang="0" scaled="0"/>
                </a:gradFill>
                <a:cs typeface="+mn-ea"/>
                <a:sym typeface="+mn-lt"/>
              </a:rPr>
              <a:t>汇报完毕</a:t>
            </a:r>
            <a:endParaRPr lang="zh-CN" altLang="en-US" sz="5400" dirty="0">
              <a:gradFill>
                <a:gsLst>
                  <a:gs pos="0">
                    <a:srgbClr val="4D7F89"/>
                  </a:gs>
                  <a:gs pos="100000">
                    <a:srgbClr val="A2633C"/>
                  </a:gs>
                </a:gsLst>
                <a:lin ang="0" scaled="0"/>
              </a:gradFill>
              <a:cs typeface="+mn-ea"/>
              <a:sym typeface="+mn-lt"/>
            </a:endParaRPr>
          </a:p>
        </p:txBody>
      </p:sp>
      <p:sp>
        <p:nvSpPr>
          <p:cNvPr id="38" name="文本框 37"/>
          <p:cNvSpPr txBox="1"/>
          <p:nvPr/>
        </p:nvSpPr>
        <p:spPr>
          <a:xfrm>
            <a:off x="4134707" y="4436855"/>
            <a:ext cx="3348224" cy="1630045"/>
          </a:xfrm>
          <a:prstGeom prst="rect">
            <a:avLst/>
          </a:prstGeom>
          <a:noFill/>
        </p:spPr>
        <p:txBody>
          <a:bodyPr wrap="square" rtlCol="0">
            <a:spAutoFit/>
          </a:bodyPr>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汇报人：郑佶</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endPar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汇报时间：</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2022</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年</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5</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月</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17</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日</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a:p>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指导老师：张玉</a:t>
            </a:r>
            <a:r>
              <a:rPr lang="en-US" altLang="zh-CN"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 </a:t>
            </a:r>
            <a:r>
              <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rPr>
              <a:t>副教授</a:t>
            </a:r>
            <a:endParaRPr lang="zh-CN" altLang="en-US" sz="2000" dirty="0">
              <a:latin typeface="楷体" panose="02010609060101010101" charset="-122"/>
              <a:ea typeface="楷体" panose="02010609060101010101" charset="-122"/>
              <a:cs typeface="楷体" panose="02010609060101010101" charset="-122"/>
              <a:sym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5A38A"/>
        </a:solidFill>
        <a:effectLst/>
      </p:bgPr>
    </p:bg>
    <p:spTree>
      <p:nvGrpSpPr>
        <p:cNvPr id="1" name=""/>
        <p:cNvGrpSpPr/>
        <p:nvPr/>
      </p:nvGrpSpPr>
      <p:grpSpPr>
        <a:xfrm>
          <a:off x="0" y="0"/>
          <a:ext cx="0" cy="0"/>
          <a:chOff x="0" y="0"/>
          <a:chExt cx="0" cy="0"/>
        </a:xfrm>
      </p:grpSpPr>
      <p:sp>
        <p:nvSpPr>
          <p:cNvPr id="12" name="椭圆 11"/>
          <p:cNvSpPr/>
          <p:nvPr/>
        </p:nvSpPr>
        <p:spPr>
          <a:xfrm rot="5400000">
            <a:off x="5257800" y="1452245"/>
            <a:ext cx="1676400" cy="1676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587854" y="4020443"/>
            <a:ext cx="5016292" cy="1383665"/>
          </a:xfrm>
          <a:prstGeom prst="rect">
            <a:avLst/>
          </a:prstGeom>
          <a:noFill/>
        </p:spPr>
        <p:txBody>
          <a:bodyPr wrap="square" rtlCol="0">
            <a:spAutoFit/>
          </a:bodyPr>
          <a:lstStyle/>
          <a:p>
            <a:pPr algn="ctr"/>
            <a:r>
              <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绪论</a:t>
            </a:r>
            <a:endParaRPr lang="zh-CN" altLang="en-US" sz="60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a:p>
            <a:pPr algn="ct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I</a:t>
            </a:r>
            <a:r>
              <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ntroduction</a:t>
            </a:r>
            <a:endParaRPr lang="en-US" altLang="zh-CN" sz="2400" dirty="0">
              <a:solidFill>
                <a:schemeClr val="bg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9" name="文本框 8"/>
          <p:cNvSpPr txBox="1"/>
          <p:nvPr/>
        </p:nvSpPr>
        <p:spPr>
          <a:xfrm>
            <a:off x="5372769" y="1628853"/>
            <a:ext cx="1446461" cy="1323439"/>
          </a:xfrm>
          <a:prstGeom prst="rect">
            <a:avLst/>
          </a:prstGeom>
          <a:noFill/>
        </p:spPr>
        <p:txBody>
          <a:bodyPr wrap="square" rtlCol="0">
            <a:spAutoFit/>
          </a:bodyPr>
          <a:lstStyle/>
          <a:p>
            <a:pPr algn="ctr"/>
            <a:r>
              <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01</a:t>
            </a:r>
            <a:endParaRPr lang="en-US" altLang="zh-CN" sz="8000" dirty="0">
              <a:solidFill>
                <a:srgbClr val="6A5250"/>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99795" y="725805"/>
            <a:ext cx="3426460" cy="617855"/>
            <a:chOff x="-92653" y="1189847"/>
            <a:chExt cx="4811301" cy="2016660"/>
          </a:xfrm>
          <a:solidFill>
            <a:srgbClr val="E3CAB4"/>
          </a:solidFill>
        </p:grpSpPr>
        <p:sp>
          <p:nvSpPr>
            <p:cNvPr id="22" name="Rounded Rectangle 7"/>
            <p:cNvSpPr/>
            <p:nvPr/>
          </p:nvSpPr>
          <p:spPr>
            <a:xfrm>
              <a:off x="-92653" y="1189847"/>
              <a:ext cx="4811301"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神经结构与人工神经网络（</a:t>
              </a:r>
              <a:r>
                <a:rPr lang="zh-CN" altLang="en-US" sz="1355">
                  <a:ea typeface="字魂58号-创中黑" panose="00000500000000000000" pitchFamily="2" charset="-122"/>
                  <a:cs typeface="+mn-lt"/>
                  <a:sym typeface="字魂58号-创中黑" panose="00000500000000000000" pitchFamily="2" charset="-122"/>
                </a:rPr>
                <a:t>概念抽象）</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712595" y="2955143"/>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2" name="图片 1" descr="Gall"/>
          <p:cNvPicPr>
            <a:picLocks noChangeAspect="1"/>
          </p:cNvPicPr>
          <p:nvPr>
            <p:custDataLst>
              <p:tags r:id="rId1"/>
            </p:custDataLst>
          </p:nvPr>
        </p:nvPicPr>
        <p:blipFill>
          <a:blip r:embed="rId2"/>
          <a:stretch>
            <a:fillRect/>
          </a:stretch>
        </p:blipFill>
        <p:spPr>
          <a:xfrm>
            <a:off x="1198245" y="1748155"/>
            <a:ext cx="2184400" cy="2642870"/>
          </a:xfrm>
          <a:prstGeom prst="rect">
            <a:avLst/>
          </a:prstGeom>
        </p:spPr>
      </p:pic>
      <p:sp>
        <p:nvSpPr>
          <p:cNvPr id="3" name="文本框 22"/>
          <p:cNvSpPr txBox="1"/>
          <p:nvPr/>
        </p:nvSpPr>
        <p:spPr>
          <a:xfrm>
            <a:off x="862330" y="5335270"/>
            <a:ext cx="274066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医生</a:t>
            </a:r>
            <a:r>
              <a:rPr lang="en-US" altLang="zh-CN" sz="1600" b="1" dirty="0">
                <a:solidFill>
                  <a:srgbClr val="000000"/>
                </a:solidFill>
                <a:uFillTx/>
                <a:latin typeface="+mj-lt"/>
                <a:ea typeface="+mj-lt"/>
                <a:cs typeface="+mj-lt"/>
                <a:sym typeface="字魂58号-创中黑" panose="00000500000000000000" pitchFamily="2" charset="-122"/>
              </a:rPr>
              <a:t>F. J. Gall </a:t>
            </a:r>
            <a:r>
              <a:rPr lang="zh-CN" altLang="en-US" sz="1600" b="1" dirty="0">
                <a:solidFill>
                  <a:srgbClr val="000000"/>
                </a:solidFill>
                <a:uFillTx/>
                <a:latin typeface="+mj-lt"/>
                <a:ea typeface="+mj-lt"/>
                <a:cs typeface="+mj-lt"/>
                <a:sym typeface="字魂58号-创中黑" panose="00000500000000000000" pitchFamily="2" charset="-122"/>
              </a:rPr>
              <a:t>等人提出神经功能依赖脑部</a:t>
            </a:r>
            <a:r>
              <a:rPr lang="zh-CN" altLang="en-US" sz="1600" b="1" dirty="0">
                <a:solidFill>
                  <a:srgbClr val="000000"/>
                </a:solidFill>
                <a:uFillTx/>
                <a:latin typeface="+mj-lt"/>
                <a:ea typeface="+mj-lt"/>
                <a:cs typeface="+mj-lt"/>
                <a:sym typeface="字魂58号-创中黑" panose="00000500000000000000" pitchFamily="2" charset="-122"/>
              </a:rPr>
              <a:t>结构的论断</a:t>
            </a: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4" name="图片 3" descr="GolgiandCajal"/>
          <p:cNvPicPr>
            <a:picLocks noChangeAspect="1"/>
          </p:cNvPicPr>
          <p:nvPr/>
        </p:nvPicPr>
        <p:blipFill>
          <a:blip r:embed="rId3"/>
          <a:stretch>
            <a:fillRect/>
          </a:stretch>
        </p:blipFill>
        <p:spPr>
          <a:xfrm>
            <a:off x="4384040" y="1562735"/>
            <a:ext cx="2616200" cy="3014345"/>
          </a:xfrm>
          <a:prstGeom prst="rect">
            <a:avLst/>
          </a:prstGeom>
        </p:spPr>
      </p:pic>
      <p:sp>
        <p:nvSpPr>
          <p:cNvPr id="5" name="文本框 22"/>
          <p:cNvSpPr txBox="1"/>
          <p:nvPr/>
        </p:nvSpPr>
        <p:spPr>
          <a:xfrm>
            <a:off x="4086225" y="5594985"/>
            <a:ext cx="3567430"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C. Golgi</a:t>
            </a:r>
            <a:r>
              <a:rPr lang="zh-CN" altLang="en-US" sz="1600" b="1" dirty="0">
                <a:solidFill>
                  <a:srgbClr val="000000"/>
                </a:solidFill>
                <a:uFillTx/>
                <a:latin typeface="+mj-lt"/>
                <a:ea typeface="+mj-lt"/>
                <a:cs typeface="+mj-lt"/>
                <a:sym typeface="字魂58号-创中黑" panose="00000500000000000000" pitchFamily="2" charset="-122"/>
              </a:rPr>
              <a:t>与</a:t>
            </a:r>
            <a:r>
              <a:rPr lang="en-US" altLang="zh-CN" sz="1600" b="1" dirty="0">
                <a:solidFill>
                  <a:srgbClr val="000000"/>
                </a:solidFill>
                <a:uFillTx/>
                <a:latin typeface="+mj-lt"/>
                <a:ea typeface="+mj-lt"/>
                <a:cs typeface="+mj-lt"/>
                <a:sym typeface="字魂58号-创中黑" panose="00000500000000000000" pitchFamily="2" charset="-122"/>
              </a:rPr>
              <a:t> S. R. y Cajal</a:t>
            </a:r>
            <a:r>
              <a:rPr lang="zh-CN" altLang="en-US" sz="1600" b="1" dirty="0">
                <a:solidFill>
                  <a:srgbClr val="000000"/>
                </a:solidFill>
                <a:uFillTx/>
                <a:latin typeface="+mj-lt"/>
                <a:ea typeface="+mj-lt"/>
                <a:cs typeface="+mj-lt"/>
                <a:sym typeface="字魂58号-创中黑" panose="00000500000000000000" pitchFamily="2" charset="-122"/>
              </a:rPr>
              <a:t>通过</a:t>
            </a:r>
            <a:r>
              <a:rPr lang="en-US" altLang="zh-CN" sz="1600" b="1" dirty="0">
                <a:solidFill>
                  <a:srgbClr val="000000"/>
                </a:solidFill>
                <a:uFillTx/>
                <a:latin typeface="+mj-lt"/>
                <a:ea typeface="+mj-lt"/>
                <a:cs typeface="+mj-lt"/>
                <a:sym typeface="字魂58号-创中黑" panose="00000500000000000000" pitchFamily="2" charset="-122"/>
              </a:rPr>
              <a:t>Golgi</a:t>
            </a:r>
            <a:r>
              <a:rPr lang="zh-CN" altLang="en-US" sz="1600" b="1" dirty="0">
                <a:solidFill>
                  <a:srgbClr val="000000"/>
                </a:solidFill>
                <a:uFillTx/>
                <a:latin typeface="+mj-lt"/>
                <a:ea typeface="+mj-lt"/>
                <a:cs typeface="+mj-lt"/>
                <a:sym typeface="字魂58号-创中黑" panose="00000500000000000000" pitchFamily="2" charset="-122"/>
              </a:rPr>
              <a:t>染色法</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先后分别得到神经细胞间相连接和相独立的</a:t>
            </a:r>
            <a:r>
              <a:rPr lang="zh-CN" altLang="en-US" sz="1600" b="1" dirty="0">
                <a:solidFill>
                  <a:srgbClr val="000000"/>
                </a:solidFill>
                <a:uFillTx/>
                <a:latin typeface="+mj-lt"/>
                <a:ea typeface="+mj-lt"/>
                <a:cs typeface="+mj-lt"/>
                <a:sym typeface="字魂58号-创中黑" panose="00000500000000000000" pitchFamily="2" charset="-122"/>
              </a:rPr>
              <a:t>相反结论</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最终神经元间</a:t>
            </a:r>
            <a:r>
              <a:rPr lang="zh-CN" altLang="en-US" sz="1600" b="1" dirty="0">
                <a:solidFill>
                  <a:srgbClr val="000000"/>
                </a:solidFill>
                <a:uFillTx/>
                <a:latin typeface="+mj-lt"/>
                <a:ea typeface="+mj-lt"/>
                <a:cs typeface="+mj-lt"/>
                <a:sym typeface="字魂58号-创中黑" panose="00000500000000000000" pitchFamily="2" charset="-122"/>
              </a:rPr>
              <a:t>相独立的结论</a:t>
            </a:r>
            <a:r>
              <a:rPr lang="zh-CN" altLang="en-US" sz="1600" b="1" dirty="0">
                <a:solidFill>
                  <a:srgbClr val="000000"/>
                </a:solidFill>
                <a:uFillTx/>
                <a:latin typeface="+mj-lt"/>
                <a:ea typeface="+mj-lt"/>
                <a:cs typeface="+mj-lt"/>
                <a:sym typeface="字魂58号-创中黑" panose="00000500000000000000" pitchFamily="2" charset="-122"/>
              </a:rPr>
              <a:t>被证明正确</a:t>
            </a:r>
            <a:endParaRPr lang="zh-CN" altLang="en-US" sz="1600" b="1" dirty="0">
              <a:solidFill>
                <a:srgbClr val="000000"/>
              </a:solidFill>
              <a:uFillTx/>
              <a:latin typeface="+mj-lt"/>
              <a:ea typeface="+mj-lt"/>
              <a:cs typeface="+mj-lt"/>
              <a:sym typeface="字魂58号-创中黑" panose="00000500000000000000" pitchFamily="2" charset="-122"/>
            </a:endParaRPr>
          </a:p>
        </p:txBody>
      </p:sp>
      <p:cxnSp>
        <p:nvCxnSpPr>
          <p:cNvPr id="6" name="直接箭头连接符 5"/>
          <p:cNvCxnSpPr/>
          <p:nvPr/>
        </p:nvCxnSpPr>
        <p:spPr>
          <a:xfrm>
            <a:off x="3602355" y="3064510"/>
            <a:ext cx="350520" cy="2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8" name="图片 7" descr="MP"/>
          <p:cNvPicPr>
            <a:picLocks noChangeAspect="1"/>
          </p:cNvPicPr>
          <p:nvPr/>
        </p:nvPicPr>
        <p:blipFill>
          <a:blip r:embed="rId4"/>
          <a:stretch>
            <a:fillRect/>
          </a:stretch>
        </p:blipFill>
        <p:spPr>
          <a:xfrm>
            <a:off x="7748270" y="1633855"/>
            <a:ext cx="4071620" cy="2943225"/>
          </a:xfrm>
          <a:prstGeom prst="rect">
            <a:avLst/>
          </a:prstGeom>
        </p:spPr>
      </p:pic>
      <p:cxnSp>
        <p:nvCxnSpPr>
          <p:cNvPr id="9" name="直接箭头连接符 8"/>
          <p:cNvCxnSpPr/>
          <p:nvPr/>
        </p:nvCxnSpPr>
        <p:spPr>
          <a:xfrm flipV="1">
            <a:off x="7263130" y="3054350"/>
            <a:ext cx="385445" cy="101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文本框 22"/>
          <p:cNvSpPr txBox="1"/>
          <p:nvPr/>
        </p:nvSpPr>
        <p:spPr>
          <a:xfrm>
            <a:off x="8413750" y="5594985"/>
            <a:ext cx="274066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W</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 McCulloch和W</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 Pitts将神经元结构初</a:t>
            </a:r>
            <a:r>
              <a:rPr lang="zh-CN" altLang="en-US" sz="1600" b="1" dirty="0">
                <a:solidFill>
                  <a:srgbClr val="000000"/>
                </a:solidFill>
                <a:uFillTx/>
                <a:latin typeface="+mj-lt"/>
                <a:ea typeface="+mj-lt"/>
                <a:cs typeface="+mj-lt"/>
                <a:sym typeface="字魂58号-创中黑" panose="00000500000000000000" pitchFamily="2" charset="-122"/>
              </a:rPr>
              <a:t>次抽象化为一个带阈值逻辑的线性加法模型</a:t>
            </a:r>
            <a:r>
              <a:rPr lang="en-US" altLang="zh-CN" sz="1600" b="1" dirty="0">
                <a:solidFill>
                  <a:srgbClr val="000000"/>
                </a:solidFill>
                <a:uFillTx/>
                <a:latin typeface="+mj-lt"/>
                <a:ea typeface="+mj-lt"/>
                <a:cs typeface="+mj-lt"/>
                <a:sym typeface="字魂58号-创中黑" panose="00000500000000000000" pitchFamily="2" charset="-122"/>
              </a:rPr>
              <a:t>McCulllich-Pitts</a:t>
            </a:r>
            <a:r>
              <a:rPr lang="zh-CN" altLang="en-US" sz="1600" b="1" dirty="0">
                <a:solidFill>
                  <a:srgbClr val="000000"/>
                </a:solidFill>
                <a:uFillTx/>
                <a:latin typeface="+mj-lt"/>
                <a:ea typeface="+mj-lt"/>
                <a:cs typeface="+mj-lt"/>
                <a:sym typeface="字魂58号-创中黑" panose="00000500000000000000" pitchFamily="2" charset="-122"/>
              </a:rPr>
              <a:t>模型</a:t>
            </a: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99795" y="725805"/>
            <a:ext cx="3426460" cy="617855"/>
            <a:chOff x="-92653" y="1189847"/>
            <a:chExt cx="4811301" cy="2016660"/>
          </a:xfrm>
          <a:solidFill>
            <a:srgbClr val="E3CAB4"/>
          </a:solidFill>
        </p:grpSpPr>
        <p:sp>
          <p:nvSpPr>
            <p:cNvPr id="22" name="Rounded Rectangle 7"/>
            <p:cNvSpPr/>
            <p:nvPr/>
          </p:nvSpPr>
          <p:spPr>
            <a:xfrm>
              <a:off x="-92653" y="1189847"/>
              <a:ext cx="4811301"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神经结构与人工神经网络（结构</a:t>
              </a:r>
              <a:r>
                <a:rPr lang="zh-CN" altLang="en-US" sz="1355">
                  <a:ea typeface="字魂58号-创中黑" panose="00000500000000000000" pitchFamily="2" charset="-122"/>
                  <a:cs typeface="+mn-lt"/>
                  <a:sym typeface="字魂58号-创中黑" panose="00000500000000000000" pitchFamily="2" charset="-122"/>
                </a:rPr>
                <a:t>）</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712595" y="2955143"/>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3" name="文本框 22"/>
          <p:cNvSpPr txBox="1"/>
          <p:nvPr/>
        </p:nvSpPr>
        <p:spPr>
          <a:xfrm>
            <a:off x="744220" y="5335270"/>
            <a:ext cx="2740660"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M-P</a:t>
            </a:r>
            <a:r>
              <a:rPr lang="zh-CN" altLang="en-US" sz="1600" b="1" dirty="0">
                <a:solidFill>
                  <a:srgbClr val="000000"/>
                </a:solidFill>
                <a:uFillTx/>
                <a:latin typeface="+mj-lt"/>
                <a:ea typeface="+mj-lt"/>
                <a:cs typeface="+mj-lt"/>
                <a:sym typeface="字魂58号-创中黑" panose="00000500000000000000" pitchFamily="2" charset="-122"/>
              </a:rPr>
              <a:t>模型仅包含单层的线性神经元，且不对输出</a:t>
            </a:r>
            <a:r>
              <a:rPr lang="zh-CN" altLang="en-US" sz="1600" b="1" dirty="0">
                <a:solidFill>
                  <a:srgbClr val="000000"/>
                </a:solidFill>
                <a:uFillTx/>
                <a:latin typeface="+mj-lt"/>
                <a:ea typeface="+mj-lt"/>
                <a:cs typeface="+mj-lt"/>
                <a:sym typeface="字魂58号-创中黑" panose="00000500000000000000" pitchFamily="2" charset="-122"/>
              </a:rPr>
              <a:t>进行处理</a:t>
            </a:r>
            <a:endParaRPr lang="zh-CN" altLang="en-US" sz="1600" b="1" dirty="0">
              <a:solidFill>
                <a:srgbClr val="000000"/>
              </a:solidFill>
              <a:uFillTx/>
              <a:latin typeface="+mj-lt"/>
              <a:ea typeface="+mj-lt"/>
              <a:cs typeface="+mj-lt"/>
              <a:sym typeface="字魂58号-创中黑" panose="00000500000000000000" pitchFamily="2" charset="-122"/>
            </a:endParaRPr>
          </a:p>
        </p:txBody>
      </p:sp>
      <p:cxnSp>
        <p:nvCxnSpPr>
          <p:cNvPr id="6" name="直接箭头连接符 5"/>
          <p:cNvCxnSpPr/>
          <p:nvPr/>
        </p:nvCxnSpPr>
        <p:spPr>
          <a:xfrm>
            <a:off x="3602355" y="3064510"/>
            <a:ext cx="350520" cy="2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8" name="图片 7" descr="MP"/>
          <p:cNvPicPr>
            <a:picLocks noChangeAspect="1"/>
          </p:cNvPicPr>
          <p:nvPr/>
        </p:nvPicPr>
        <p:blipFill>
          <a:blip r:embed="rId1"/>
          <a:stretch>
            <a:fillRect/>
          </a:stretch>
        </p:blipFill>
        <p:spPr>
          <a:xfrm>
            <a:off x="319405" y="1975485"/>
            <a:ext cx="3272790" cy="2366645"/>
          </a:xfrm>
          <a:prstGeom prst="rect">
            <a:avLst/>
          </a:prstGeom>
        </p:spPr>
      </p:pic>
      <p:sp>
        <p:nvSpPr>
          <p:cNvPr id="10" name="文本框 22"/>
          <p:cNvSpPr txBox="1"/>
          <p:nvPr/>
        </p:nvSpPr>
        <p:spPr>
          <a:xfrm>
            <a:off x="4338955" y="5335270"/>
            <a:ext cx="6512560" cy="526415"/>
          </a:xfrm>
          <a:prstGeom prst="rect">
            <a:avLst/>
          </a:prstGeom>
          <a:noFill/>
        </p:spPr>
        <p:txBody>
          <a:bodyPr wrap="square" lIns="0" tIns="0" rIns="0" bIns="0" anchor="ctr" anchorCtr="1">
            <a:noAutofit/>
          </a:bodyPr>
          <a:p>
            <a:pPr algn="l" defTabSz="815340" fontAlgn="auto">
              <a:lnSpc>
                <a:spcPts val="2500"/>
              </a:lnSpc>
              <a:defRPr/>
            </a:pPr>
            <a:r>
              <a:rPr sz="1600" b="1" dirty="0">
                <a:solidFill>
                  <a:srgbClr val="000000"/>
                </a:solidFill>
                <a:uFillTx/>
                <a:latin typeface="+mj-lt"/>
                <a:ea typeface="+mj-lt"/>
                <a:cs typeface="+mj-lt"/>
                <a:sym typeface="字魂58号-创中黑" panose="00000500000000000000" pitchFamily="2" charset="-122"/>
              </a:rPr>
              <a:t>F</a:t>
            </a:r>
            <a:r>
              <a:rPr lang="en-US" sz="1600" b="1" dirty="0">
                <a:solidFill>
                  <a:srgbClr val="000000"/>
                </a:solidFill>
                <a:uFillTx/>
                <a:latin typeface="+mj-lt"/>
                <a:ea typeface="+mj-lt"/>
                <a:cs typeface="+mj-lt"/>
                <a:sym typeface="字魂58号-创中黑" panose="00000500000000000000" pitchFamily="2" charset="-122"/>
              </a:rPr>
              <a:t>.</a:t>
            </a:r>
            <a:r>
              <a:rPr sz="1600" b="1" dirty="0">
                <a:solidFill>
                  <a:srgbClr val="000000"/>
                </a:solidFill>
                <a:uFillTx/>
                <a:latin typeface="+mj-lt"/>
                <a:ea typeface="+mj-lt"/>
                <a:cs typeface="+mj-lt"/>
                <a:sym typeface="字魂58号-创中黑" panose="00000500000000000000" pitchFamily="2" charset="-122"/>
              </a:rPr>
              <a:t> Rosenblatt</a:t>
            </a:r>
            <a:r>
              <a:rPr lang="zh-CN" sz="1600" b="1" dirty="0">
                <a:solidFill>
                  <a:srgbClr val="000000"/>
                </a:solidFill>
                <a:uFillTx/>
                <a:latin typeface="+mj-lt"/>
                <a:ea typeface="+mj-lt"/>
                <a:cs typeface="+mj-lt"/>
                <a:sym typeface="字魂58号-创中黑" panose="00000500000000000000" pitchFamily="2" charset="-122"/>
              </a:rPr>
              <a:t>提出的</a:t>
            </a:r>
            <a:r>
              <a:rPr lang="en-US" altLang="zh-CN" sz="1600" b="1" dirty="0">
                <a:solidFill>
                  <a:srgbClr val="000000"/>
                </a:solidFill>
                <a:uFillTx/>
                <a:latin typeface="+mj-lt"/>
                <a:ea typeface="+mj-lt"/>
                <a:cs typeface="+mj-lt"/>
                <a:sym typeface="字魂58号-创中黑" panose="00000500000000000000" pitchFamily="2" charset="-122"/>
              </a:rPr>
              <a:t>Perceptron</a:t>
            </a:r>
            <a:r>
              <a:rPr lang="zh-CN" altLang="en-US" sz="1600" b="1" dirty="0">
                <a:solidFill>
                  <a:srgbClr val="000000"/>
                </a:solidFill>
                <a:uFillTx/>
                <a:latin typeface="+mj-lt"/>
                <a:ea typeface="+mj-lt"/>
                <a:cs typeface="+mj-lt"/>
                <a:sym typeface="字魂58号-创中黑" panose="00000500000000000000" pitchFamily="2" charset="-122"/>
              </a:rPr>
              <a:t>感知机模型以及</a:t>
            </a:r>
            <a:r>
              <a:rPr lang="en-US" altLang="zh-CN" sz="1600" b="1" dirty="0">
                <a:solidFill>
                  <a:srgbClr val="000000"/>
                </a:solidFill>
                <a:uFillTx/>
                <a:latin typeface="+mj-lt"/>
                <a:ea typeface="+mj-lt"/>
                <a:cs typeface="+mj-lt"/>
                <a:sym typeface="字魂58号-创中黑" panose="00000500000000000000" pitchFamily="2" charset="-122"/>
              </a:rPr>
              <a:t>B. Widrow</a:t>
            </a:r>
            <a:r>
              <a:rPr lang="zh-CN" altLang="en-US" sz="1600" b="1" dirty="0">
                <a:solidFill>
                  <a:srgbClr val="000000"/>
                </a:solidFill>
                <a:uFillTx/>
                <a:latin typeface="+mj-lt"/>
                <a:ea typeface="+mj-lt"/>
                <a:cs typeface="+mj-lt"/>
                <a:sym typeface="字魂58号-创中黑" panose="00000500000000000000" pitchFamily="2" charset="-122"/>
              </a:rPr>
              <a:t>等人提出的改进型</a:t>
            </a:r>
            <a:r>
              <a:rPr lang="en-US" altLang="zh-CN" sz="1600" b="1" dirty="0">
                <a:solidFill>
                  <a:srgbClr val="000000"/>
                </a:solidFill>
                <a:uFillTx/>
                <a:latin typeface="+mj-lt"/>
                <a:ea typeface="+mj-lt"/>
                <a:cs typeface="+mj-lt"/>
                <a:sym typeface="字魂58号-创中黑" panose="00000500000000000000" pitchFamily="2" charset="-122"/>
              </a:rPr>
              <a:t>Adaline</a:t>
            </a:r>
            <a:r>
              <a:rPr lang="zh-CN" altLang="en-US" sz="1600" b="1" dirty="0">
                <a:solidFill>
                  <a:srgbClr val="000000"/>
                </a:solidFill>
                <a:uFillTx/>
                <a:latin typeface="+mj-lt"/>
                <a:ea typeface="+mj-lt"/>
                <a:cs typeface="+mj-lt"/>
                <a:sym typeface="字魂58号-创中黑" panose="00000500000000000000" pitchFamily="2" charset="-122"/>
              </a:rPr>
              <a:t>引入</a:t>
            </a:r>
            <a:r>
              <a:rPr lang="zh-CN" altLang="en-US" sz="1600" b="1" dirty="0">
                <a:solidFill>
                  <a:srgbClr val="000000"/>
                </a:solidFill>
                <a:uFillTx/>
                <a:latin typeface="+mj-lt"/>
                <a:ea typeface="+mj-lt"/>
                <a:cs typeface="+mj-lt"/>
                <a:sym typeface="字魂58号-创中黑" panose="00000500000000000000" pitchFamily="2" charset="-122"/>
              </a:rPr>
              <a:t>非线性激活函数来替代阈值逻辑，引入</a:t>
            </a:r>
            <a:r>
              <a:rPr lang="en-US" altLang="zh-CN" sz="1600" b="1" dirty="0">
                <a:solidFill>
                  <a:srgbClr val="000000"/>
                </a:solidFill>
                <a:uFillTx/>
                <a:latin typeface="+mj-lt"/>
                <a:ea typeface="+mj-lt"/>
                <a:cs typeface="+mj-lt"/>
                <a:sym typeface="字魂58号-创中黑" panose="00000500000000000000" pitchFamily="2" charset="-122"/>
              </a:rPr>
              <a:t>ALN</a:t>
            </a:r>
            <a:r>
              <a:rPr lang="zh-CN" altLang="en-US" sz="1600" b="1" dirty="0">
                <a:solidFill>
                  <a:srgbClr val="000000"/>
                </a:solidFill>
                <a:uFillTx/>
                <a:latin typeface="+mj-lt"/>
                <a:ea typeface="+mj-lt"/>
                <a:cs typeface="+mj-lt"/>
                <a:sym typeface="字魂58号-创中黑" panose="00000500000000000000" pitchFamily="2" charset="-122"/>
              </a:rPr>
              <a:t>（自适应线性</a:t>
            </a:r>
            <a:r>
              <a:rPr lang="zh-CN" altLang="en-US" sz="1600" b="1" dirty="0">
                <a:solidFill>
                  <a:srgbClr val="000000"/>
                </a:solidFill>
                <a:uFillTx/>
                <a:latin typeface="+mj-lt"/>
                <a:ea typeface="+mj-lt"/>
                <a:cs typeface="+mj-lt"/>
                <a:sym typeface="字魂58号-创中黑" panose="00000500000000000000" pitchFamily="2" charset="-122"/>
              </a:rPr>
              <a:t>神经元）实现</a:t>
            </a:r>
            <a:r>
              <a:rPr lang="zh-CN" altLang="en-US" sz="1600" b="1" dirty="0">
                <a:solidFill>
                  <a:srgbClr val="000000"/>
                </a:solidFill>
                <a:uFillTx/>
                <a:latin typeface="+mj-lt"/>
                <a:ea typeface="+mj-lt"/>
                <a:cs typeface="+mj-lt"/>
                <a:sym typeface="字魂58号-创中黑" panose="00000500000000000000" pitchFamily="2" charset="-122"/>
              </a:rPr>
              <a:t>的类别预测函数等</a:t>
            </a:r>
            <a:r>
              <a:rPr lang="zh-CN" altLang="en-US" sz="1600" b="1" dirty="0">
                <a:solidFill>
                  <a:srgbClr val="000000"/>
                </a:solidFill>
                <a:uFillTx/>
                <a:latin typeface="+mj-lt"/>
                <a:ea typeface="+mj-lt"/>
                <a:cs typeface="+mj-lt"/>
                <a:sym typeface="字魂58号-创中黑" panose="00000500000000000000" pitchFamily="2" charset="-122"/>
              </a:rPr>
              <a:t>处理功能</a:t>
            </a: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7" name="图片 6" descr="perceptron"/>
          <p:cNvPicPr>
            <a:picLocks noChangeAspect="1"/>
          </p:cNvPicPr>
          <p:nvPr/>
        </p:nvPicPr>
        <p:blipFill>
          <a:blip r:embed="rId2"/>
          <a:stretch>
            <a:fillRect/>
          </a:stretch>
        </p:blipFill>
        <p:spPr>
          <a:xfrm>
            <a:off x="4229100" y="1679575"/>
            <a:ext cx="6732270" cy="27724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99795" y="725805"/>
            <a:ext cx="3426460" cy="617855"/>
            <a:chOff x="-92653" y="1189847"/>
            <a:chExt cx="4811301" cy="2016660"/>
          </a:xfrm>
          <a:solidFill>
            <a:srgbClr val="E3CAB4"/>
          </a:solidFill>
        </p:grpSpPr>
        <p:sp>
          <p:nvSpPr>
            <p:cNvPr id="22" name="Rounded Rectangle 7"/>
            <p:cNvSpPr/>
            <p:nvPr/>
          </p:nvSpPr>
          <p:spPr>
            <a:xfrm>
              <a:off x="-92653" y="1189847"/>
              <a:ext cx="4811301"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神经结构与人工神经网络（结构</a:t>
              </a:r>
              <a:r>
                <a:rPr lang="zh-CN" altLang="en-US" sz="1355">
                  <a:ea typeface="字魂58号-创中黑" panose="00000500000000000000" pitchFamily="2" charset="-122"/>
                  <a:cs typeface="+mn-lt"/>
                  <a:sym typeface="字魂58号-创中黑" panose="00000500000000000000" pitchFamily="2" charset="-122"/>
                </a:rPr>
                <a:t>）</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712595" y="2955143"/>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cxnSp>
        <p:nvCxnSpPr>
          <p:cNvPr id="6" name="直接箭头连接符 5"/>
          <p:cNvCxnSpPr/>
          <p:nvPr/>
        </p:nvCxnSpPr>
        <p:spPr>
          <a:xfrm>
            <a:off x="3359785" y="2984500"/>
            <a:ext cx="350520" cy="2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文本框 22"/>
          <p:cNvSpPr txBox="1"/>
          <p:nvPr/>
        </p:nvSpPr>
        <p:spPr>
          <a:xfrm>
            <a:off x="203835" y="4895215"/>
            <a:ext cx="3071495"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M-P </a:t>
            </a:r>
            <a:r>
              <a:rPr lang="zh-CN" altLang="en-US" sz="1600" b="1" dirty="0">
                <a:solidFill>
                  <a:srgbClr val="000000"/>
                </a:solidFill>
                <a:uFillTx/>
                <a:latin typeface="+mj-lt"/>
                <a:ea typeface="+mj-lt"/>
                <a:cs typeface="+mj-lt"/>
                <a:sym typeface="字魂58号-创中黑" panose="00000500000000000000" pitchFamily="2" charset="-122"/>
              </a:rPr>
              <a:t>模型的神经元链接是单层的、线性的，</a:t>
            </a:r>
            <a:r>
              <a:rPr lang="en-US" altLang="zh-CN" sz="1600" b="1" dirty="0">
                <a:solidFill>
                  <a:srgbClr val="000000"/>
                </a:solidFill>
                <a:uFillTx/>
                <a:latin typeface="+mj-lt"/>
                <a:ea typeface="+mj-lt"/>
                <a:cs typeface="+mj-lt"/>
                <a:sym typeface="字魂58号-创中黑" panose="00000500000000000000" pitchFamily="2" charset="-122"/>
              </a:rPr>
              <a:t>M. Minsky </a:t>
            </a:r>
            <a:r>
              <a:rPr lang="zh-CN" altLang="en-US" sz="1600" b="1" dirty="0">
                <a:solidFill>
                  <a:srgbClr val="000000"/>
                </a:solidFill>
                <a:uFillTx/>
                <a:latin typeface="+mj-lt"/>
                <a:ea typeface="+mj-lt"/>
                <a:cs typeface="+mj-lt"/>
                <a:sym typeface="字魂58号-创中黑" panose="00000500000000000000" pitchFamily="2" charset="-122"/>
              </a:rPr>
              <a:t>与</a:t>
            </a:r>
            <a:r>
              <a:rPr lang="en-US" altLang="zh-CN" sz="1600" b="1" dirty="0">
                <a:solidFill>
                  <a:srgbClr val="000000"/>
                </a:solidFill>
                <a:uFillTx/>
                <a:latin typeface="+mj-lt"/>
                <a:ea typeface="+mj-lt"/>
                <a:cs typeface="+mj-lt"/>
                <a:sym typeface="字魂58号-创中黑" panose="00000500000000000000" pitchFamily="2" charset="-122"/>
              </a:rPr>
              <a:t> S. Papert </a:t>
            </a:r>
            <a:r>
              <a:rPr lang="zh-CN" altLang="en-US" sz="1600" b="1" dirty="0">
                <a:solidFill>
                  <a:srgbClr val="000000"/>
                </a:solidFill>
                <a:uFillTx/>
                <a:latin typeface="+mj-lt"/>
                <a:ea typeface="+mj-lt"/>
                <a:cs typeface="+mj-lt"/>
                <a:sym typeface="字魂58号-创中黑" panose="00000500000000000000" pitchFamily="2" charset="-122"/>
              </a:rPr>
              <a:t>证明线性的单层</a:t>
            </a:r>
            <a:r>
              <a:rPr lang="zh-CN" altLang="en-US" sz="1600" b="1" dirty="0">
                <a:solidFill>
                  <a:srgbClr val="000000"/>
                </a:solidFill>
                <a:uFillTx/>
                <a:latin typeface="+mj-lt"/>
                <a:ea typeface="+mj-lt"/>
                <a:cs typeface="+mj-lt"/>
                <a:sym typeface="字魂58号-创中黑" panose="00000500000000000000" pitchFamily="2" charset="-122"/>
              </a:rPr>
              <a:t>神经网络对复杂</a:t>
            </a:r>
            <a:r>
              <a:rPr lang="zh-CN" altLang="en-US" sz="1600" b="1" dirty="0">
                <a:solidFill>
                  <a:srgbClr val="000000"/>
                </a:solidFill>
                <a:uFillTx/>
                <a:latin typeface="+mj-lt"/>
                <a:ea typeface="+mj-lt"/>
                <a:cs typeface="+mj-lt"/>
                <a:sym typeface="字魂58号-创中黑" panose="00000500000000000000" pitchFamily="2" charset="-122"/>
              </a:rPr>
              <a:t>映射的模拟能力有限的</a:t>
            </a: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2" name="图片 1" descr="duoceng"/>
          <p:cNvPicPr>
            <a:picLocks noChangeAspect="1"/>
          </p:cNvPicPr>
          <p:nvPr/>
        </p:nvPicPr>
        <p:blipFill>
          <a:blip r:embed="rId1"/>
          <a:stretch>
            <a:fillRect/>
          </a:stretch>
        </p:blipFill>
        <p:spPr>
          <a:xfrm>
            <a:off x="7972425" y="1968500"/>
            <a:ext cx="4145915" cy="2034540"/>
          </a:xfrm>
          <a:prstGeom prst="rect">
            <a:avLst/>
          </a:prstGeom>
        </p:spPr>
      </p:pic>
      <p:sp>
        <p:nvSpPr>
          <p:cNvPr id="4" name="文本框 22"/>
          <p:cNvSpPr txBox="1"/>
          <p:nvPr/>
        </p:nvSpPr>
        <p:spPr>
          <a:xfrm>
            <a:off x="8079105" y="5007610"/>
            <a:ext cx="3876675"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T. J. Sejnowski </a:t>
            </a:r>
            <a:r>
              <a:rPr lang="zh-CN" altLang="en-US" sz="1600" b="1" dirty="0">
                <a:solidFill>
                  <a:srgbClr val="000000"/>
                </a:solidFill>
                <a:uFillTx/>
                <a:latin typeface="+mj-lt"/>
                <a:ea typeface="+mj-lt"/>
                <a:cs typeface="+mj-lt"/>
                <a:sym typeface="字魂58号-创中黑" panose="00000500000000000000" pitchFamily="2" charset="-122"/>
              </a:rPr>
              <a:t>等人通过引入隐藏层机制，使得神经网络变成多层结构，提高</a:t>
            </a:r>
            <a:r>
              <a:rPr lang="zh-CN" altLang="en-US" sz="1600" b="1" dirty="0">
                <a:solidFill>
                  <a:srgbClr val="000000"/>
                </a:solidFill>
                <a:uFillTx/>
                <a:latin typeface="+mj-lt"/>
                <a:ea typeface="+mj-lt"/>
                <a:cs typeface="+mj-lt"/>
                <a:sym typeface="字魂58号-创中黑" panose="00000500000000000000" pitchFamily="2" charset="-122"/>
              </a:rPr>
              <a:t>了模型对复杂映射的模拟能力，足够层数的神经元层理论上可以以任意程度逼近</a:t>
            </a:r>
            <a:r>
              <a:rPr lang="zh-CN" altLang="en-US" sz="1600" b="1" dirty="0">
                <a:solidFill>
                  <a:srgbClr val="000000"/>
                </a:solidFill>
                <a:uFillTx/>
                <a:latin typeface="+mj-lt"/>
                <a:ea typeface="+mj-lt"/>
                <a:cs typeface="+mj-lt"/>
                <a:sym typeface="字魂58号-创中黑" panose="00000500000000000000" pitchFamily="2" charset="-122"/>
              </a:rPr>
              <a:t>任意映射</a:t>
            </a: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5" name="图片 4" descr="MP"/>
          <p:cNvPicPr>
            <a:picLocks noChangeAspect="1"/>
          </p:cNvPicPr>
          <p:nvPr/>
        </p:nvPicPr>
        <p:blipFill>
          <a:blip r:embed="rId2"/>
          <a:stretch>
            <a:fillRect/>
          </a:stretch>
        </p:blipFill>
        <p:spPr>
          <a:xfrm>
            <a:off x="415290" y="1975485"/>
            <a:ext cx="2729865" cy="1974215"/>
          </a:xfrm>
          <a:prstGeom prst="rect">
            <a:avLst/>
          </a:prstGeom>
        </p:spPr>
      </p:pic>
      <p:pic>
        <p:nvPicPr>
          <p:cNvPr id="9" name="图片 8" descr="feixianxing"/>
          <p:cNvPicPr>
            <a:picLocks noChangeAspect="1"/>
          </p:cNvPicPr>
          <p:nvPr/>
        </p:nvPicPr>
        <p:blipFill>
          <a:blip r:embed="rId3"/>
          <a:stretch>
            <a:fillRect/>
          </a:stretch>
        </p:blipFill>
        <p:spPr>
          <a:xfrm>
            <a:off x="3886200" y="1482090"/>
            <a:ext cx="3637915" cy="2961640"/>
          </a:xfrm>
          <a:prstGeom prst="rect">
            <a:avLst/>
          </a:prstGeom>
        </p:spPr>
      </p:pic>
      <p:sp>
        <p:nvSpPr>
          <p:cNvPr id="11" name="文本框 22"/>
          <p:cNvSpPr txBox="1"/>
          <p:nvPr/>
        </p:nvSpPr>
        <p:spPr>
          <a:xfrm>
            <a:off x="3935730" y="5089525"/>
            <a:ext cx="3483610"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D. E. Rumelhart </a:t>
            </a:r>
            <a:r>
              <a:rPr lang="zh-CN" altLang="en-US" sz="1600" b="1" dirty="0">
                <a:solidFill>
                  <a:srgbClr val="000000"/>
                </a:solidFill>
                <a:uFillTx/>
                <a:latin typeface="+mj-lt"/>
                <a:ea typeface="+mj-lt"/>
                <a:cs typeface="+mj-lt"/>
                <a:sym typeface="字魂58号-创中黑" panose="00000500000000000000" pitchFamily="2" charset="-122"/>
              </a:rPr>
              <a:t>等人通过非线性的函数单元的引入对线性神经网络在模拟映射能力上的欠缺</a:t>
            </a:r>
            <a:r>
              <a:rPr lang="zh-CN" altLang="en-US" sz="1600" b="1" dirty="0">
                <a:solidFill>
                  <a:srgbClr val="000000"/>
                </a:solidFill>
                <a:uFillTx/>
                <a:latin typeface="+mj-lt"/>
                <a:ea typeface="+mj-lt"/>
                <a:cs typeface="+mj-lt"/>
                <a:sym typeface="字魂58号-创中黑" panose="00000500000000000000" pitchFamily="2" charset="-122"/>
              </a:rPr>
              <a:t>进行补充</a:t>
            </a:r>
            <a:endParaRPr lang="zh-CN" altLang="en-US" sz="1600" b="1" dirty="0">
              <a:solidFill>
                <a:srgbClr val="000000"/>
              </a:solidFill>
              <a:uFillTx/>
              <a:latin typeface="+mj-lt"/>
              <a:ea typeface="+mj-lt"/>
              <a:cs typeface="+mj-lt"/>
              <a:sym typeface="字魂58号-创中黑" panose="00000500000000000000" pitchFamily="2" charset="-122"/>
            </a:endParaRPr>
          </a:p>
        </p:txBody>
      </p:sp>
      <p:cxnSp>
        <p:nvCxnSpPr>
          <p:cNvPr id="12" name="直接箭头连接符 11"/>
          <p:cNvCxnSpPr/>
          <p:nvPr/>
        </p:nvCxnSpPr>
        <p:spPr>
          <a:xfrm>
            <a:off x="7646670" y="2981960"/>
            <a:ext cx="350520" cy="2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884555" y="782320"/>
            <a:ext cx="3143885" cy="674370"/>
            <a:chOff x="596313" y="1005384"/>
            <a:chExt cx="5675662" cy="2201123"/>
          </a:xfrm>
          <a:solidFill>
            <a:srgbClr val="E3CAB4"/>
          </a:solidFill>
        </p:grpSpPr>
        <p:sp>
          <p:nvSpPr>
            <p:cNvPr id="22" name="Rounded Rectangle 7"/>
            <p:cNvSpPr/>
            <p:nvPr/>
          </p:nvSpPr>
          <p:spPr>
            <a:xfrm>
              <a:off x="596313" y="1005384"/>
              <a:ext cx="5675662" cy="1471561"/>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神经结构与人工神经网络（机制</a:t>
              </a:r>
              <a:r>
                <a:rPr lang="zh-CN" altLang="en-US" sz="1355">
                  <a:ea typeface="字魂58号-创中黑" panose="00000500000000000000" pitchFamily="2" charset="-122"/>
                  <a:cs typeface="+mn-lt"/>
                  <a:sym typeface="字魂58号-创中黑" panose="00000500000000000000" pitchFamily="2" charset="-122"/>
                </a:rPr>
                <a:t>抽象）</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712595" y="2955143"/>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2" name="图片 1" descr="hebb"/>
          <p:cNvPicPr>
            <a:picLocks noChangeAspect="1"/>
          </p:cNvPicPr>
          <p:nvPr>
            <p:custDataLst>
              <p:tags r:id="rId1"/>
            </p:custDataLst>
          </p:nvPr>
        </p:nvPicPr>
        <p:blipFill>
          <a:blip r:embed="rId2"/>
          <a:stretch>
            <a:fillRect/>
          </a:stretch>
        </p:blipFill>
        <p:spPr>
          <a:xfrm>
            <a:off x="684530" y="1673860"/>
            <a:ext cx="3104515" cy="3104515"/>
          </a:xfrm>
          <a:prstGeom prst="rect">
            <a:avLst/>
          </a:prstGeom>
        </p:spPr>
      </p:pic>
      <p:sp>
        <p:nvSpPr>
          <p:cNvPr id="3" name="文本框 22"/>
          <p:cNvSpPr txBox="1"/>
          <p:nvPr/>
        </p:nvSpPr>
        <p:spPr>
          <a:xfrm>
            <a:off x="516890" y="5584190"/>
            <a:ext cx="3622675"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D. O. Hebb </a:t>
            </a:r>
            <a:r>
              <a:rPr lang="zh-CN" altLang="en-US" sz="1600" b="1" dirty="0">
                <a:solidFill>
                  <a:srgbClr val="000000"/>
                </a:solidFill>
                <a:uFillTx/>
                <a:latin typeface="+mj-lt"/>
                <a:ea typeface="+mj-lt"/>
                <a:cs typeface="+mj-lt"/>
                <a:sym typeface="字魂58号-创中黑" panose="00000500000000000000" pitchFamily="2" charset="-122"/>
              </a:rPr>
              <a:t>基于对神经元激活机制（条件反射）的抽象，提出</a:t>
            </a:r>
            <a:r>
              <a:rPr lang="en-US" altLang="zh-CN" sz="1600" b="1" dirty="0">
                <a:solidFill>
                  <a:srgbClr val="000000"/>
                </a:solidFill>
                <a:uFillTx/>
                <a:latin typeface="+mj-lt"/>
                <a:ea typeface="+mj-lt"/>
                <a:cs typeface="+mj-lt"/>
                <a:sym typeface="字魂58号-创中黑" panose="00000500000000000000" pitchFamily="2" charset="-122"/>
              </a:rPr>
              <a:t>Hebb </a:t>
            </a:r>
            <a:r>
              <a:rPr lang="zh-CN" altLang="en-US" sz="1600" b="1" dirty="0">
                <a:solidFill>
                  <a:srgbClr val="000000"/>
                </a:solidFill>
                <a:uFillTx/>
                <a:latin typeface="+mj-lt"/>
                <a:ea typeface="+mj-lt"/>
                <a:cs typeface="+mj-lt"/>
                <a:sym typeface="字魂58号-创中黑" panose="00000500000000000000" pitchFamily="2" charset="-122"/>
              </a:rPr>
              <a:t>学习规则，指导思想是若根据神经元间</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频繁同时激发</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的程度调整</a:t>
            </a:r>
            <a:r>
              <a:rPr lang="en-US" altLang="zh-CN"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神经元联结强度</a:t>
            </a:r>
            <a:r>
              <a:rPr lang="en-US" altLang="zh-CN" sz="1600" b="1" dirty="0">
                <a:solidFill>
                  <a:srgbClr val="000000"/>
                </a:solidFill>
                <a:uFillTx/>
                <a:latin typeface="+mj-lt"/>
                <a:ea typeface="+mj-lt"/>
                <a:cs typeface="+mj-lt"/>
                <a:sym typeface="字魂58号-创中黑" panose="00000500000000000000" pitchFamily="2" charset="-122"/>
              </a:rPr>
              <a:t>“</a:t>
            </a:r>
            <a:endParaRPr lang="en-US" altLang="zh-CN" sz="1600" b="1" dirty="0">
              <a:solidFill>
                <a:srgbClr val="000000"/>
              </a:solidFill>
              <a:uFillTx/>
              <a:latin typeface="+mj-lt"/>
              <a:ea typeface="+mj-lt"/>
              <a:cs typeface="+mj-lt"/>
              <a:sym typeface="字魂58号-创中黑" panose="00000500000000000000" pitchFamily="2" charset="-122"/>
            </a:endParaRPr>
          </a:p>
        </p:txBody>
      </p:sp>
      <p:pic>
        <p:nvPicPr>
          <p:cNvPr id="4" name="图片 3" descr="bp"/>
          <p:cNvPicPr>
            <a:picLocks noChangeAspect="1"/>
          </p:cNvPicPr>
          <p:nvPr/>
        </p:nvPicPr>
        <p:blipFill>
          <a:blip r:embed="rId3"/>
          <a:stretch>
            <a:fillRect/>
          </a:stretch>
        </p:blipFill>
        <p:spPr>
          <a:xfrm>
            <a:off x="4503420" y="1918970"/>
            <a:ext cx="3528060" cy="2394585"/>
          </a:xfrm>
          <a:prstGeom prst="rect">
            <a:avLst/>
          </a:prstGeom>
        </p:spPr>
      </p:pic>
      <p:sp>
        <p:nvSpPr>
          <p:cNvPr id="5" name="文本框 22"/>
          <p:cNvSpPr txBox="1"/>
          <p:nvPr/>
        </p:nvSpPr>
        <p:spPr>
          <a:xfrm>
            <a:off x="4582160" y="5450840"/>
            <a:ext cx="3466465" cy="526415"/>
          </a:xfrm>
          <a:prstGeom prst="rect">
            <a:avLst/>
          </a:prstGeom>
          <a:noFill/>
        </p:spPr>
        <p:txBody>
          <a:bodyPr wrap="square" lIns="0" tIns="0" rIns="0" bIns="0" anchor="ctr" anchorCtr="1">
            <a:noAutofit/>
          </a:bodyPr>
          <a:p>
            <a:pPr algn="l" defTabSz="815340" fontAlgn="auto">
              <a:lnSpc>
                <a:spcPts val="2500"/>
              </a:lnSpc>
              <a:defRPr/>
            </a:pPr>
            <a:r>
              <a:rPr lang="en-US" altLang="zh-CN" sz="1600" b="1" dirty="0">
                <a:solidFill>
                  <a:srgbClr val="000000"/>
                </a:solidFill>
                <a:uFillTx/>
                <a:latin typeface="+mj-lt"/>
                <a:ea typeface="+mj-lt"/>
                <a:cs typeface="+mj-lt"/>
                <a:sym typeface="字魂58号-创中黑" panose="00000500000000000000" pitchFamily="2" charset="-122"/>
              </a:rPr>
              <a:t>P. Werbos </a:t>
            </a:r>
            <a:r>
              <a:rPr lang="zh-CN" altLang="en-US" sz="1600" b="1" dirty="0">
                <a:solidFill>
                  <a:srgbClr val="000000"/>
                </a:solidFill>
                <a:uFillTx/>
                <a:latin typeface="+mj-lt"/>
                <a:ea typeface="+mj-lt"/>
                <a:cs typeface="+mj-lt"/>
                <a:sym typeface="字魂58号-创中黑" panose="00000500000000000000" pitchFamily="2" charset="-122"/>
              </a:rPr>
              <a:t>基于神经网络层次</a:t>
            </a:r>
            <a:r>
              <a:rPr lang="zh-CN" altLang="en-US" sz="1600" b="1" dirty="0">
                <a:solidFill>
                  <a:srgbClr val="000000"/>
                </a:solidFill>
                <a:uFillTx/>
                <a:latin typeface="+mj-lt"/>
                <a:ea typeface="+mj-lt"/>
                <a:cs typeface="+mj-lt"/>
                <a:sym typeface="字魂58号-创中黑" panose="00000500000000000000" pitchFamily="2" charset="-122"/>
              </a:rPr>
              <a:t>结构特</a:t>
            </a:r>
            <a:r>
              <a:rPr lang="zh-CN" altLang="en-US" sz="1600" b="1" dirty="0">
                <a:solidFill>
                  <a:srgbClr val="000000"/>
                </a:solidFill>
                <a:uFillTx/>
                <a:latin typeface="+mj-lt"/>
                <a:ea typeface="+mj-lt"/>
                <a:cs typeface="+mj-lt"/>
                <a:sym typeface="字魂58号-创中黑" panose="00000500000000000000" pitchFamily="2" charset="-122"/>
              </a:rPr>
              <a:t>点提出</a:t>
            </a:r>
            <a:r>
              <a:rPr lang="en-US" altLang="zh-CN" sz="1600" b="1" dirty="0">
                <a:solidFill>
                  <a:srgbClr val="000000"/>
                </a:solidFill>
                <a:uFillTx/>
                <a:latin typeface="+mj-lt"/>
                <a:ea typeface="+mj-lt"/>
                <a:cs typeface="+mj-lt"/>
                <a:sym typeface="字魂58号-创中黑" panose="00000500000000000000" pitchFamily="2" charset="-122"/>
              </a:rPr>
              <a:t>BP</a:t>
            </a:r>
            <a:r>
              <a:rPr lang="zh-CN" altLang="en-US" sz="1600" b="1" dirty="0">
                <a:solidFill>
                  <a:srgbClr val="000000"/>
                </a:solidFill>
                <a:uFillTx/>
                <a:latin typeface="+mj-lt"/>
                <a:ea typeface="+mj-lt"/>
                <a:cs typeface="+mj-lt"/>
                <a:sym typeface="字魂58号-创中黑" panose="00000500000000000000" pitchFamily="2" charset="-122"/>
              </a:rPr>
              <a:t>算法，主要思想是使用链式法则求导</a:t>
            </a:r>
            <a:r>
              <a:rPr lang="zh-CN" altLang="en-US" sz="1600" b="1" dirty="0">
                <a:solidFill>
                  <a:srgbClr val="000000"/>
                </a:solidFill>
                <a:uFillTx/>
                <a:latin typeface="+mj-lt"/>
                <a:ea typeface="+mj-lt"/>
                <a:cs typeface="+mj-lt"/>
                <a:sym typeface="字魂58号-创中黑" panose="00000500000000000000" pitchFamily="2" charset="-122"/>
              </a:rPr>
              <a:t>等方法，衡量和反馈误差传播的过程，以调整各层</a:t>
            </a:r>
            <a:r>
              <a:rPr lang="zh-CN" altLang="en-US" sz="1600" b="1" dirty="0">
                <a:solidFill>
                  <a:srgbClr val="000000"/>
                </a:solidFill>
                <a:uFillTx/>
                <a:latin typeface="+mj-lt"/>
                <a:ea typeface="+mj-lt"/>
                <a:cs typeface="+mj-lt"/>
                <a:sym typeface="字魂58号-创中黑" panose="00000500000000000000" pitchFamily="2" charset="-122"/>
              </a:rPr>
              <a:t>间神经元权重</a:t>
            </a:r>
            <a:r>
              <a:rPr lang="zh-CN" altLang="en-US" sz="1600" b="1" dirty="0">
                <a:solidFill>
                  <a:srgbClr val="000000"/>
                </a:solidFill>
                <a:uFillTx/>
                <a:latin typeface="+mj-lt"/>
                <a:ea typeface="+mj-lt"/>
                <a:cs typeface="+mj-lt"/>
                <a:sym typeface="字魂58号-创中黑" panose="00000500000000000000" pitchFamily="2" charset="-122"/>
              </a:rPr>
              <a:t>参数</a:t>
            </a:r>
            <a:endParaRPr lang="zh-CN" altLang="en-US" sz="1600" b="1" dirty="0">
              <a:solidFill>
                <a:srgbClr val="000000"/>
              </a:solidFill>
              <a:uFillTx/>
              <a:latin typeface="+mj-lt"/>
              <a:ea typeface="+mj-lt"/>
              <a:cs typeface="+mj-lt"/>
              <a:sym typeface="字魂58号-创中黑" panose="00000500000000000000" pitchFamily="2" charset="-122"/>
            </a:endParaRPr>
          </a:p>
        </p:txBody>
      </p:sp>
      <p:cxnSp>
        <p:nvCxnSpPr>
          <p:cNvPr id="6" name="直接箭头连接符 5"/>
          <p:cNvCxnSpPr/>
          <p:nvPr/>
        </p:nvCxnSpPr>
        <p:spPr>
          <a:xfrm flipV="1">
            <a:off x="3928110" y="3063875"/>
            <a:ext cx="436245" cy="6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7" name="图片 6" descr="hopfield"/>
          <p:cNvPicPr>
            <a:picLocks noChangeAspect="1"/>
          </p:cNvPicPr>
          <p:nvPr/>
        </p:nvPicPr>
        <p:blipFill>
          <a:blip r:embed="rId4"/>
          <a:srcRect r="68088" b="-737"/>
          <a:stretch>
            <a:fillRect/>
          </a:stretch>
        </p:blipFill>
        <p:spPr>
          <a:xfrm>
            <a:off x="8543925" y="1673860"/>
            <a:ext cx="3458210" cy="2906395"/>
          </a:xfrm>
          <a:prstGeom prst="rect">
            <a:avLst/>
          </a:prstGeom>
        </p:spPr>
      </p:pic>
      <p:cxnSp>
        <p:nvCxnSpPr>
          <p:cNvPr id="8" name="直接箭头连接符 7"/>
          <p:cNvCxnSpPr/>
          <p:nvPr/>
        </p:nvCxnSpPr>
        <p:spPr>
          <a:xfrm flipV="1">
            <a:off x="7962900" y="3063240"/>
            <a:ext cx="436245" cy="6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文本框 22"/>
          <p:cNvSpPr txBox="1"/>
          <p:nvPr/>
        </p:nvSpPr>
        <p:spPr>
          <a:xfrm>
            <a:off x="8427720" y="5443855"/>
            <a:ext cx="3466465" cy="526415"/>
          </a:xfrm>
          <a:prstGeom prst="rect">
            <a:avLst/>
          </a:prstGeom>
          <a:noFill/>
        </p:spPr>
        <p:txBody>
          <a:bodyPr wrap="square" lIns="0" tIns="0" rIns="0" bIns="0" anchor="ctr" anchorCtr="1">
            <a:noAutofit/>
          </a:bodyPr>
          <a:p>
            <a:pPr algn="l" defTabSz="815340" fontAlgn="auto">
              <a:lnSpc>
                <a:spcPts val="2500"/>
              </a:lnSpc>
              <a:defRPr/>
            </a:pPr>
            <a:r>
              <a:rPr lang="en-US" sz="1600" b="1" dirty="0">
                <a:solidFill>
                  <a:srgbClr val="000000"/>
                </a:solidFill>
                <a:uFillTx/>
                <a:latin typeface="+mj-lt"/>
                <a:ea typeface="+mj-lt"/>
                <a:cs typeface="+mj-lt"/>
                <a:sym typeface="字魂58号-创中黑" panose="00000500000000000000" pitchFamily="2" charset="-122"/>
              </a:rPr>
              <a:t>J. J. Hopfield </a:t>
            </a:r>
            <a:r>
              <a:rPr lang="zh-CN" altLang="en-US" sz="1600" b="1" dirty="0">
                <a:solidFill>
                  <a:srgbClr val="000000"/>
                </a:solidFill>
                <a:uFillTx/>
                <a:latin typeface="+mj-lt"/>
                <a:ea typeface="+mj-lt"/>
                <a:cs typeface="+mj-lt"/>
                <a:sym typeface="字魂58号-创中黑" panose="00000500000000000000" pitchFamily="2" charset="-122"/>
              </a:rPr>
              <a:t>基于神经动力学的概念，证明将学习视为函数映射</a:t>
            </a:r>
            <a:r>
              <a:rPr lang="zh-CN" altLang="en-US" sz="1600" b="1" dirty="0">
                <a:solidFill>
                  <a:srgbClr val="000000"/>
                </a:solidFill>
                <a:uFillTx/>
                <a:latin typeface="+mj-lt"/>
                <a:ea typeface="+mj-lt"/>
                <a:cs typeface="+mj-lt"/>
                <a:sym typeface="字魂58号-创中黑" panose="00000500000000000000" pitchFamily="2" charset="-122"/>
              </a:rPr>
              <a:t>时，在若干次递归（学习）后可</a:t>
            </a:r>
            <a:r>
              <a:rPr lang="zh-CN" altLang="en-US" sz="1600" b="1" dirty="0">
                <a:solidFill>
                  <a:srgbClr val="000000"/>
                </a:solidFill>
                <a:uFillTx/>
                <a:latin typeface="+mj-lt"/>
                <a:ea typeface="+mj-lt"/>
                <a:cs typeface="+mj-lt"/>
                <a:sym typeface="字魂58号-创中黑" panose="00000500000000000000" pitchFamily="2" charset="-122"/>
              </a:rPr>
              <a:t>能达到网络输出的稳态（可类比于函数中的不动点</a:t>
            </a:r>
            <a:r>
              <a:rPr lang="zh-CN" altLang="en-US" sz="1600" b="1" dirty="0">
                <a:solidFill>
                  <a:srgbClr val="000000"/>
                </a:solidFill>
                <a:uFillTx/>
                <a:latin typeface="+mj-lt"/>
                <a:ea typeface="+mj-lt"/>
                <a:cs typeface="+mj-lt"/>
                <a:sym typeface="字魂58号-创中黑" panose="00000500000000000000" pitchFamily="2" charset="-122"/>
              </a:rPr>
              <a:t>取值附近）</a:t>
            </a: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全连接神经网络以及卷积</a:t>
              </a:r>
              <a:r>
                <a:rPr lang="zh-CN" altLang="en-US" sz="1355">
                  <a:ea typeface="字魂58号-创中黑" panose="00000500000000000000" pitchFamily="2" charset="-122"/>
                  <a:cs typeface="+mn-lt"/>
                  <a:sym typeface="字魂58号-创中黑" panose="00000500000000000000" pitchFamily="2" charset="-122"/>
                </a:rPr>
                <a:t>神经网络</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pic>
        <p:nvPicPr>
          <p:cNvPr id="2" name="图片 1" descr="duoceng"/>
          <p:cNvPicPr>
            <a:picLocks noChangeAspect="1"/>
          </p:cNvPicPr>
          <p:nvPr/>
        </p:nvPicPr>
        <p:blipFill>
          <a:blip r:embed="rId1"/>
          <a:stretch>
            <a:fillRect/>
          </a:stretch>
        </p:blipFill>
        <p:spPr>
          <a:xfrm>
            <a:off x="531495" y="2020570"/>
            <a:ext cx="4145915" cy="2034540"/>
          </a:xfrm>
          <a:prstGeom prst="rect">
            <a:avLst/>
          </a:prstGeom>
        </p:spPr>
      </p:pic>
      <p:sp>
        <p:nvSpPr>
          <p:cNvPr id="4" name="文本框 22"/>
          <p:cNvSpPr txBox="1"/>
          <p:nvPr/>
        </p:nvSpPr>
        <p:spPr>
          <a:xfrm>
            <a:off x="666115" y="4921250"/>
            <a:ext cx="3876675"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虽然足够</a:t>
            </a:r>
            <a:r>
              <a:rPr lang="zh-CN" altLang="en-US" sz="1600" b="1" dirty="0">
                <a:solidFill>
                  <a:srgbClr val="000000"/>
                </a:solidFill>
                <a:uFillTx/>
                <a:latin typeface="+mj-lt"/>
                <a:ea typeface="+mj-lt"/>
                <a:cs typeface="+mj-lt"/>
                <a:sym typeface="字魂58号-创中黑" panose="00000500000000000000" pitchFamily="2" charset="-122"/>
              </a:rPr>
              <a:t>隐藏层数的</a:t>
            </a:r>
            <a:r>
              <a:rPr lang="zh-CN" altLang="en-US" sz="1600" b="1" dirty="0">
                <a:solidFill>
                  <a:srgbClr val="000000"/>
                </a:solidFill>
                <a:uFillTx/>
                <a:latin typeface="+mj-lt"/>
                <a:ea typeface="+mj-lt"/>
                <a:cs typeface="+mj-lt"/>
                <a:sym typeface="字魂58号-创中黑" panose="00000500000000000000" pitchFamily="2" charset="-122"/>
              </a:rPr>
              <a:t>简单神经网络（或称全连接</a:t>
            </a:r>
            <a:r>
              <a:rPr lang="zh-CN" altLang="en-US" sz="1600" b="1" dirty="0">
                <a:solidFill>
                  <a:srgbClr val="000000"/>
                </a:solidFill>
                <a:uFillTx/>
                <a:latin typeface="+mj-lt"/>
                <a:ea typeface="+mj-lt"/>
                <a:cs typeface="+mj-lt"/>
                <a:sym typeface="字魂58号-创中黑" panose="00000500000000000000" pitchFamily="2" charset="-122"/>
              </a:rPr>
              <a:t>网络）理论上可以以任意程度逼近任意映射，但是因为参数规模</a:t>
            </a:r>
            <a:r>
              <a:rPr lang="zh-CN" altLang="en-US" sz="1600" b="1" dirty="0">
                <a:solidFill>
                  <a:srgbClr val="000000"/>
                </a:solidFill>
                <a:uFillTx/>
                <a:latin typeface="+mj-lt"/>
                <a:ea typeface="+mj-lt"/>
                <a:cs typeface="+mj-lt"/>
                <a:sym typeface="字魂58号-创中黑" panose="00000500000000000000" pitchFamily="2" charset="-122"/>
              </a:rPr>
              <a:t>等因素，这个</a:t>
            </a:r>
            <a:r>
              <a:rPr lang="zh-CN" altLang="en-US" sz="1600" b="1" dirty="0">
                <a:solidFill>
                  <a:srgbClr val="000000"/>
                </a:solidFill>
                <a:uFillTx/>
                <a:latin typeface="+mj-lt"/>
                <a:ea typeface="+mj-lt"/>
                <a:cs typeface="+mj-lt"/>
                <a:sym typeface="字魂58号-创中黑" panose="00000500000000000000" pitchFamily="2" charset="-122"/>
              </a:rPr>
              <a:t>模拟过程可能效率极差</a:t>
            </a:r>
            <a:r>
              <a:rPr lang="zh-CN" altLang="en-US" sz="1600" b="1" dirty="0">
                <a:solidFill>
                  <a:srgbClr val="000000"/>
                </a:solidFill>
                <a:uFillTx/>
                <a:latin typeface="+mj-lt"/>
                <a:ea typeface="+mj-lt"/>
                <a:cs typeface="+mj-lt"/>
                <a:sym typeface="字魂58号-创中黑" panose="00000500000000000000" pitchFamily="2" charset="-122"/>
              </a:rPr>
              <a:t>甚至失败</a:t>
            </a:r>
            <a:endParaRPr lang="zh-CN" altLang="en-US" sz="1600" b="1" dirty="0">
              <a:solidFill>
                <a:srgbClr val="000000"/>
              </a:solidFill>
              <a:uFillTx/>
              <a:latin typeface="+mj-lt"/>
              <a:ea typeface="+mj-lt"/>
              <a:cs typeface="+mj-lt"/>
              <a:sym typeface="字魂58号-创中黑" panose="00000500000000000000" pitchFamily="2" charset="-122"/>
            </a:endParaRPr>
          </a:p>
        </p:txBody>
      </p:sp>
      <p:cxnSp>
        <p:nvCxnSpPr>
          <p:cNvPr id="6" name="直接箭头连接符 5"/>
          <p:cNvCxnSpPr/>
          <p:nvPr/>
        </p:nvCxnSpPr>
        <p:spPr>
          <a:xfrm flipV="1">
            <a:off x="4755515" y="3094990"/>
            <a:ext cx="436245" cy="6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3" name="图片 2" descr="lenet"/>
          <p:cNvPicPr>
            <a:picLocks noChangeAspect="1"/>
          </p:cNvPicPr>
          <p:nvPr/>
        </p:nvPicPr>
        <p:blipFill>
          <a:blip r:embed="rId2"/>
          <a:stretch>
            <a:fillRect/>
          </a:stretch>
        </p:blipFill>
        <p:spPr>
          <a:xfrm>
            <a:off x="5358765" y="2183765"/>
            <a:ext cx="6566535" cy="1871345"/>
          </a:xfrm>
          <a:prstGeom prst="rect">
            <a:avLst/>
          </a:prstGeom>
        </p:spPr>
      </p:pic>
      <p:sp>
        <p:nvSpPr>
          <p:cNvPr id="5" name="文本框 22"/>
          <p:cNvSpPr txBox="1"/>
          <p:nvPr/>
        </p:nvSpPr>
        <p:spPr>
          <a:xfrm>
            <a:off x="6122035" y="5010150"/>
            <a:ext cx="3876675"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基于</a:t>
            </a:r>
            <a:r>
              <a:rPr lang="en-US" altLang="zh-CN" sz="1600" b="1" dirty="0">
                <a:solidFill>
                  <a:srgbClr val="000000"/>
                </a:solidFill>
                <a:uFillTx/>
                <a:latin typeface="+mj-lt"/>
                <a:ea typeface="+mj-lt"/>
                <a:cs typeface="+mj-lt"/>
                <a:sym typeface="字魂58号-创中黑" panose="00000500000000000000" pitchFamily="2" charset="-122"/>
              </a:rPr>
              <a:t> K. Fukushima </a:t>
            </a:r>
            <a:r>
              <a:rPr lang="zh-CN" altLang="en-US" sz="1600" b="1" dirty="0">
                <a:solidFill>
                  <a:srgbClr val="000000"/>
                </a:solidFill>
                <a:uFillTx/>
                <a:latin typeface="+mj-lt"/>
                <a:ea typeface="+mj-lt"/>
                <a:cs typeface="+mj-lt"/>
                <a:sym typeface="字魂58号-创中黑" panose="00000500000000000000" pitchFamily="2" charset="-122"/>
              </a:rPr>
              <a:t>提出的卷积、池化等概念，</a:t>
            </a:r>
            <a:r>
              <a:rPr lang="en-US" altLang="zh-CN" sz="1600" b="1" dirty="0">
                <a:solidFill>
                  <a:srgbClr val="000000"/>
                </a:solidFill>
                <a:uFillTx/>
                <a:latin typeface="+mj-lt"/>
                <a:ea typeface="+mj-lt"/>
                <a:cs typeface="+mj-lt"/>
                <a:sym typeface="字魂58号-创中黑" panose="00000500000000000000" pitchFamily="2" charset="-122"/>
              </a:rPr>
              <a:t>Y. LeCun </a:t>
            </a:r>
            <a:r>
              <a:rPr lang="zh-CN" altLang="en-US" sz="1600" b="1" dirty="0">
                <a:solidFill>
                  <a:srgbClr val="000000"/>
                </a:solidFill>
                <a:uFillTx/>
                <a:latin typeface="+mj-lt"/>
                <a:ea typeface="+mj-lt"/>
                <a:cs typeface="+mj-lt"/>
                <a:sym typeface="字魂58号-创中黑" panose="00000500000000000000" pitchFamily="2" charset="-122"/>
              </a:rPr>
              <a:t>提出了卷积神经网络，通过各感受野的权重共用、多维特征的复用</a:t>
            </a:r>
            <a:r>
              <a:rPr lang="zh-CN" altLang="en-US" sz="1600" b="1" dirty="0">
                <a:solidFill>
                  <a:srgbClr val="000000"/>
                </a:solidFill>
                <a:uFillTx/>
                <a:latin typeface="+mj-lt"/>
                <a:ea typeface="+mj-lt"/>
                <a:cs typeface="+mj-lt"/>
                <a:sym typeface="字魂58号-创中黑" panose="00000500000000000000" pitchFamily="2" charset="-122"/>
              </a:rPr>
              <a:t>、</a:t>
            </a:r>
            <a:r>
              <a:rPr lang="zh-CN" altLang="en-US" sz="1600" b="1" dirty="0">
                <a:solidFill>
                  <a:srgbClr val="000000"/>
                </a:solidFill>
                <a:uFillTx/>
                <a:latin typeface="+mj-lt"/>
                <a:ea typeface="+mj-lt"/>
                <a:cs typeface="+mj-lt"/>
                <a:sym typeface="字魂58号-创中黑" panose="00000500000000000000" pitchFamily="2" charset="-122"/>
              </a:rPr>
              <a:t>特征</a:t>
            </a:r>
            <a:r>
              <a:rPr lang="zh-CN" altLang="en-US" sz="1600" b="1" dirty="0">
                <a:solidFill>
                  <a:srgbClr val="000000"/>
                </a:solidFill>
                <a:uFillTx/>
                <a:latin typeface="+mj-lt"/>
                <a:ea typeface="+mj-lt"/>
                <a:cs typeface="+mj-lt"/>
                <a:sym typeface="字魂58号-创中黑" panose="00000500000000000000" pitchFamily="2" charset="-122"/>
              </a:rPr>
              <a:t>压缩等手段达到精简网络结构和降低网络训练代价</a:t>
            </a:r>
            <a:r>
              <a:rPr lang="zh-CN" altLang="en-US" sz="1600" b="1" dirty="0">
                <a:solidFill>
                  <a:srgbClr val="000000"/>
                </a:solidFill>
                <a:uFillTx/>
                <a:latin typeface="+mj-lt"/>
                <a:ea typeface="+mj-lt"/>
                <a:cs typeface="+mj-lt"/>
                <a:sym typeface="字魂58号-创中黑" panose="00000500000000000000" pitchFamily="2" charset="-122"/>
              </a:rPr>
              <a:t>的目的</a:t>
            </a: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98161" y="345292"/>
            <a:ext cx="995680" cy="58356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字魂58号-创中黑" panose="00000500000000000000" pitchFamily="2" charset="-122"/>
                <a:sym typeface="字魂58号-创中黑" panose="00000500000000000000" pitchFamily="2" charset="-122"/>
              </a:rPr>
              <a:t>绪论</a:t>
            </a:r>
            <a:endParaRPr lang="zh-CN" altLang="en-US" sz="3200" dirty="0">
              <a:ea typeface="字魂58号-创中黑" panose="00000500000000000000" pitchFamily="2" charset="-122"/>
              <a:sym typeface="字魂58号-创中黑" panose="00000500000000000000" pitchFamily="2" charset="-122"/>
            </a:endParaRPr>
          </a:p>
        </p:txBody>
      </p:sp>
      <p:grpSp>
        <p:nvGrpSpPr>
          <p:cNvPr id="21" name="Group 9"/>
          <p:cNvGrpSpPr/>
          <p:nvPr/>
        </p:nvGrpSpPr>
        <p:grpSpPr>
          <a:xfrm>
            <a:off x="927100" y="1102360"/>
            <a:ext cx="3354705" cy="655955"/>
            <a:chOff x="569584" y="2265537"/>
            <a:chExt cx="2353491" cy="2141018"/>
          </a:xfrm>
          <a:solidFill>
            <a:srgbClr val="E3CAB4"/>
          </a:solidFill>
        </p:grpSpPr>
        <p:sp>
          <p:nvSpPr>
            <p:cNvPr id="22" name="Rounded Rectangle 7"/>
            <p:cNvSpPr/>
            <p:nvPr/>
          </p:nvSpPr>
          <p:spPr>
            <a:xfrm>
              <a:off x="569584" y="2265537"/>
              <a:ext cx="2353491" cy="1472188"/>
            </a:xfrm>
            <a:prstGeom prst="roundRect">
              <a:avLst>
                <a:gd name="adj" fmla="val 1016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5">
                  <a:ea typeface="字魂58号-创中黑" panose="00000500000000000000" pitchFamily="2" charset="-122"/>
                  <a:cs typeface="+mn-lt"/>
                  <a:sym typeface="字魂58号-创中黑" panose="00000500000000000000" pitchFamily="2" charset="-122"/>
                </a:rPr>
                <a:t>卷积神经网络（</a:t>
              </a:r>
              <a:r>
                <a:rPr lang="zh-CN" altLang="en-US" sz="1355">
                  <a:ea typeface="字魂58号-创中黑" panose="00000500000000000000" pitchFamily="2" charset="-122"/>
                  <a:cs typeface="+mn-lt"/>
                  <a:sym typeface="字魂58号-创中黑" panose="00000500000000000000" pitchFamily="2" charset="-122"/>
                </a:rPr>
                <a:t>新结构）</a:t>
              </a:r>
              <a:endParaRPr lang="zh-CN" altLang="en-US" sz="1355">
                <a:ea typeface="字魂58号-创中黑" panose="00000500000000000000" pitchFamily="2" charset="-122"/>
                <a:cs typeface="+mn-lt"/>
                <a:sym typeface="字魂58号-创中黑" panose="00000500000000000000" pitchFamily="2" charset="-122"/>
              </a:endParaRPr>
            </a:p>
          </p:txBody>
        </p:sp>
        <p:sp>
          <p:nvSpPr>
            <p:cNvPr id="23" name="Isosceles Triangle 8"/>
            <p:cNvSpPr/>
            <p:nvPr/>
          </p:nvSpPr>
          <p:spPr>
            <a:xfrm rot="10800000">
              <a:off x="1100500" y="4155191"/>
              <a:ext cx="510637" cy="25136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a:ea typeface="字魂58号-创中黑" panose="00000500000000000000" pitchFamily="2" charset="-122"/>
                <a:cs typeface="+mn-lt"/>
                <a:sym typeface="字魂58号-创中黑" panose="00000500000000000000" pitchFamily="2" charset="-122"/>
              </a:endParaRPr>
            </a:p>
          </p:txBody>
        </p:sp>
      </p:grpSp>
      <p:sp>
        <p:nvSpPr>
          <p:cNvPr id="8" name="文本框 22"/>
          <p:cNvSpPr txBox="1"/>
          <p:nvPr/>
        </p:nvSpPr>
        <p:spPr>
          <a:xfrm>
            <a:off x="5904865" y="2647315"/>
            <a:ext cx="594360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卷积以卷积核（</a:t>
            </a:r>
            <a:r>
              <a:rPr lang="en-US" altLang="zh-CN" sz="1600" b="1" dirty="0">
                <a:solidFill>
                  <a:srgbClr val="000000"/>
                </a:solidFill>
                <a:uFillTx/>
                <a:latin typeface="+mj-lt"/>
                <a:ea typeface="+mj-lt"/>
                <a:cs typeface="+mj-lt"/>
                <a:sym typeface="字魂58号-创中黑" panose="00000500000000000000" pitchFamily="2" charset="-122"/>
              </a:rPr>
              <a:t>F</a:t>
            </a:r>
            <a:r>
              <a:rPr lang="zh-CN" altLang="en-US" sz="1600" b="1" dirty="0">
                <a:solidFill>
                  <a:srgbClr val="000000"/>
                </a:solidFill>
                <a:uFillTx/>
                <a:latin typeface="+mj-lt"/>
                <a:ea typeface="+mj-lt"/>
                <a:cs typeface="+mj-lt"/>
                <a:sym typeface="字魂58号-创中黑" panose="00000500000000000000" pitchFamily="2" charset="-122"/>
              </a:rPr>
              <a:t>）为采集特征的单位，在</a:t>
            </a:r>
            <a:r>
              <a:rPr lang="zh-CN" altLang="en-US" sz="1600" b="1" dirty="0">
                <a:solidFill>
                  <a:srgbClr val="000000"/>
                </a:solidFill>
                <a:uFillTx/>
                <a:latin typeface="+mj-lt"/>
                <a:ea typeface="+mj-lt"/>
                <a:cs typeface="+mj-lt"/>
                <a:sym typeface="字魂58号-创中黑" panose="00000500000000000000" pitchFamily="2" charset="-122"/>
              </a:rPr>
              <a:t>输入多维特征张量（</a:t>
            </a:r>
            <a:r>
              <a:rPr lang="en-US" altLang="zh-CN" sz="1600" b="1" dirty="0">
                <a:solidFill>
                  <a:srgbClr val="000000"/>
                </a:solidFill>
                <a:uFillTx/>
                <a:latin typeface="+mj-lt"/>
                <a:ea typeface="+mj-lt"/>
                <a:cs typeface="+mj-lt"/>
                <a:sym typeface="字魂58号-创中黑" panose="00000500000000000000" pitchFamily="2" charset="-122"/>
              </a:rPr>
              <a:t>C</a:t>
            </a:r>
            <a:r>
              <a:rPr lang="zh-CN" altLang="en-US" sz="1600" b="1" dirty="0">
                <a:solidFill>
                  <a:srgbClr val="000000"/>
                </a:solidFill>
                <a:uFillTx/>
                <a:latin typeface="+mj-lt"/>
                <a:ea typeface="+mj-lt"/>
                <a:cs typeface="+mj-lt"/>
                <a:sym typeface="字魂58号-创中黑" panose="00000500000000000000" pitchFamily="2" charset="-122"/>
              </a:rPr>
              <a:t>）上选择性采集特征，最后复合得到卷积结果</a:t>
            </a:r>
            <a:r>
              <a:rPr lang="zh-CN" altLang="en-US" sz="1600" b="1" dirty="0">
                <a:solidFill>
                  <a:srgbClr val="000000"/>
                </a:solidFill>
                <a:uFillTx/>
                <a:latin typeface="+mj-lt"/>
                <a:ea typeface="+mj-lt"/>
                <a:cs typeface="+mj-lt"/>
                <a:sym typeface="字魂58号-创中黑" panose="00000500000000000000" pitchFamily="2" charset="-122"/>
              </a:rPr>
              <a:t>张量（</a:t>
            </a:r>
            <a:r>
              <a:rPr lang="en-US" altLang="zh-CN" sz="1600" b="1" dirty="0">
                <a:solidFill>
                  <a:srgbClr val="000000"/>
                </a:solidFill>
                <a:uFillTx/>
                <a:latin typeface="+mj-lt"/>
                <a:ea typeface="+mj-lt"/>
                <a:cs typeface="+mj-lt"/>
                <a:sym typeface="字魂58号-创中黑" panose="00000500000000000000" pitchFamily="2" charset="-122"/>
              </a:rPr>
              <a:t>Q</a:t>
            </a:r>
            <a:r>
              <a:rPr lang="zh-CN" altLang="en-US" sz="1600" b="1" dirty="0">
                <a:solidFill>
                  <a:srgbClr val="000000"/>
                </a:solidFill>
                <a:uFillTx/>
                <a:latin typeface="+mj-lt"/>
                <a:ea typeface="+mj-lt"/>
                <a:cs typeface="+mj-lt"/>
                <a:sym typeface="字魂58号-创中黑" panose="00000500000000000000" pitchFamily="2" charset="-122"/>
              </a:rPr>
              <a:t>）</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pic>
        <p:nvPicPr>
          <p:cNvPr id="9" name="图片 8" descr="conv"/>
          <p:cNvPicPr>
            <a:picLocks noChangeAspect="1"/>
          </p:cNvPicPr>
          <p:nvPr/>
        </p:nvPicPr>
        <p:blipFill>
          <a:blip r:embed="rId1"/>
          <a:stretch>
            <a:fillRect/>
          </a:stretch>
        </p:blipFill>
        <p:spPr>
          <a:xfrm>
            <a:off x="1066800" y="1886585"/>
            <a:ext cx="4514850" cy="2047875"/>
          </a:xfrm>
          <a:prstGeom prst="rect">
            <a:avLst/>
          </a:prstGeom>
        </p:spPr>
      </p:pic>
      <p:sp>
        <p:nvSpPr>
          <p:cNvPr id="10" name="文本框 22"/>
          <p:cNvSpPr txBox="1"/>
          <p:nvPr/>
        </p:nvSpPr>
        <p:spPr>
          <a:xfrm>
            <a:off x="4365625" y="1026795"/>
            <a:ext cx="4732020" cy="526415"/>
          </a:xfrm>
          <a:prstGeom prst="rect">
            <a:avLst/>
          </a:prstGeom>
          <a:noFill/>
        </p:spPr>
        <p:txBody>
          <a:bodyPr wrap="square" lIns="0" tIns="0" rIns="0" bIns="0" anchor="ctr" anchorCtr="1">
            <a:noAutofit/>
          </a:bodyPr>
          <a:p>
            <a:pPr algn="l" defTabSz="815340" fontAlgn="auto">
              <a:lnSpc>
                <a:spcPts val="2500"/>
              </a:lnSpc>
              <a:defRPr/>
            </a:pPr>
            <a:r>
              <a:rPr lang="zh-CN" altLang="en-US" sz="1400" b="1" dirty="0">
                <a:solidFill>
                  <a:srgbClr val="000000"/>
                </a:solidFill>
                <a:uFillTx/>
                <a:latin typeface="+mj-lt"/>
                <a:ea typeface="+mj-lt"/>
                <a:cs typeface="+mj-lt"/>
                <a:sym typeface="字魂58号-创中黑" panose="00000500000000000000" pitchFamily="2" charset="-122"/>
              </a:rPr>
              <a:t>以</a:t>
            </a:r>
            <a:r>
              <a:rPr lang="en-US" altLang="zh-CN" sz="1400" b="1" dirty="0">
                <a:solidFill>
                  <a:srgbClr val="000000"/>
                </a:solidFill>
                <a:uFillTx/>
                <a:latin typeface="+mj-lt"/>
                <a:ea typeface="+mj-lt"/>
                <a:cs typeface="+mj-lt"/>
                <a:sym typeface="字魂58号-创中黑" panose="00000500000000000000" pitchFamily="2" charset="-122"/>
              </a:rPr>
              <a:t> Y. LeCun </a:t>
            </a:r>
            <a:r>
              <a:rPr lang="zh-CN" altLang="en-US" sz="1400" b="1" dirty="0">
                <a:solidFill>
                  <a:srgbClr val="000000"/>
                </a:solidFill>
                <a:uFillTx/>
                <a:latin typeface="+mj-lt"/>
                <a:ea typeface="+mj-lt"/>
                <a:cs typeface="+mj-lt"/>
                <a:sym typeface="字魂58号-创中黑" panose="00000500000000000000" pitchFamily="2" charset="-122"/>
              </a:rPr>
              <a:t>在</a:t>
            </a:r>
            <a:r>
              <a:rPr lang="en-US" altLang="zh-CN" sz="1400" b="1" dirty="0">
                <a:solidFill>
                  <a:srgbClr val="000000"/>
                </a:solidFill>
                <a:uFillTx/>
                <a:latin typeface="+mj-lt"/>
                <a:ea typeface="+mj-lt"/>
                <a:cs typeface="+mj-lt"/>
                <a:sym typeface="字魂58号-创中黑" panose="00000500000000000000" pitchFamily="2" charset="-122"/>
              </a:rPr>
              <a:t> LeNet </a:t>
            </a:r>
            <a:r>
              <a:rPr lang="zh-CN" altLang="en-US" sz="1400" b="1" dirty="0">
                <a:solidFill>
                  <a:srgbClr val="000000"/>
                </a:solidFill>
                <a:uFillTx/>
                <a:latin typeface="+mj-lt"/>
                <a:ea typeface="+mj-lt"/>
                <a:cs typeface="+mj-lt"/>
                <a:sym typeface="字魂58号-创中黑" panose="00000500000000000000" pitchFamily="2" charset="-122"/>
              </a:rPr>
              <a:t>卷积网络中引入的卷积层为例</a:t>
            </a:r>
            <a:endParaRPr lang="zh-CN" altLang="en-US" sz="1400" b="1" dirty="0">
              <a:solidFill>
                <a:srgbClr val="000000"/>
              </a:solidFill>
              <a:uFillTx/>
              <a:latin typeface="+mj-lt"/>
              <a:ea typeface="+mj-lt"/>
              <a:cs typeface="+mj-lt"/>
              <a:sym typeface="字魂58号-创中黑" panose="00000500000000000000" pitchFamily="2" charset="-122"/>
            </a:endParaRPr>
          </a:p>
        </p:txBody>
      </p:sp>
      <p:pic>
        <p:nvPicPr>
          <p:cNvPr id="11" name="图片 10" descr="pool"/>
          <p:cNvPicPr>
            <a:picLocks noChangeAspect="1"/>
          </p:cNvPicPr>
          <p:nvPr/>
        </p:nvPicPr>
        <p:blipFill>
          <a:blip r:embed="rId2"/>
          <a:stretch>
            <a:fillRect/>
          </a:stretch>
        </p:blipFill>
        <p:spPr>
          <a:xfrm>
            <a:off x="1379855" y="4384675"/>
            <a:ext cx="3888740" cy="2070100"/>
          </a:xfrm>
          <a:prstGeom prst="rect">
            <a:avLst/>
          </a:prstGeom>
        </p:spPr>
      </p:pic>
      <p:sp>
        <p:nvSpPr>
          <p:cNvPr id="12" name="文本框 22"/>
          <p:cNvSpPr txBox="1"/>
          <p:nvPr/>
        </p:nvSpPr>
        <p:spPr>
          <a:xfrm>
            <a:off x="5904865" y="3620135"/>
            <a:ext cx="594360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池化或称下采样，通过在多维特征张量上进行低精度的采样，调整输出特征的规模</a:t>
            </a:r>
            <a:endParaRPr lang="zh-CN" altLang="en-US" sz="1600" b="1" dirty="0">
              <a:solidFill>
                <a:srgbClr val="000000"/>
              </a:solidFill>
              <a:uFillTx/>
              <a:latin typeface="+mj-lt"/>
              <a:ea typeface="+mj-lt"/>
              <a:cs typeface="+mj-lt"/>
              <a:sym typeface="字魂58号-创中黑" panose="00000500000000000000" pitchFamily="2" charset="-122"/>
            </a:endParaRPr>
          </a:p>
        </p:txBody>
      </p:sp>
      <p:sp>
        <p:nvSpPr>
          <p:cNvPr id="18" name="文本框 22"/>
          <p:cNvSpPr txBox="1"/>
          <p:nvPr/>
        </p:nvSpPr>
        <p:spPr>
          <a:xfrm>
            <a:off x="5904865" y="5443855"/>
            <a:ext cx="5943600" cy="526415"/>
          </a:xfrm>
          <a:prstGeom prst="rect">
            <a:avLst/>
          </a:prstGeom>
          <a:noFill/>
        </p:spPr>
        <p:txBody>
          <a:bodyPr wrap="square" lIns="0" tIns="0" rIns="0" bIns="0" anchor="ctr" anchorCtr="1">
            <a:noAutofit/>
          </a:bodyPr>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多维卷积和池化机制有效利用输入的多维特征，并通过输入张量中感受野的重合特性，实现特征与权重参数的复用，</a:t>
            </a:r>
            <a:r>
              <a:rPr lang="zh-CN" altLang="en-US" sz="1600" b="1" dirty="0">
                <a:solidFill>
                  <a:srgbClr val="000000"/>
                </a:solidFill>
                <a:uFillTx/>
                <a:latin typeface="+mj-lt"/>
                <a:ea typeface="+mj-lt"/>
                <a:cs typeface="+mj-lt"/>
                <a:sym typeface="字魂58号-创中黑" panose="00000500000000000000" pitchFamily="2" charset="-122"/>
              </a:rPr>
              <a:t>并降低特征学习和参数保存的复杂度</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r>
              <a:rPr lang="zh-CN" altLang="en-US" sz="1600" b="1" dirty="0">
                <a:solidFill>
                  <a:srgbClr val="000000"/>
                </a:solidFill>
                <a:uFillTx/>
                <a:latin typeface="+mj-lt"/>
                <a:ea typeface="+mj-lt"/>
                <a:cs typeface="+mj-lt"/>
                <a:sym typeface="字魂58号-创中黑" panose="00000500000000000000" pitchFamily="2" charset="-122"/>
              </a:rPr>
              <a:t>尤其是多维特征的采集降低了输入张量在向量化</a:t>
            </a:r>
            <a:r>
              <a:rPr lang="zh-CN" altLang="en-US" sz="1600" b="1" dirty="0">
                <a:solidFill>
                  <a:srgbClr val="000000"/>
                </a:solidFill>
                <a:uFillTx/>
                <a:latin typeface="+mj-lt"/>
                <a:ea typeface="+mj-lt"/>
                <a:cs typeface="+mj-lt"/>
                <a:sym typeface="字魂58号-创中黑" panose="00000500000000000000" pitchFamily="2" charset="-122"/>
              </a:rPr>
              <a:t>过程中带来的信息损失，这使其更有利于</a:t>
            </a:r>
            <a:r>
              <a:rPr lang="zh-CN" altLang="en-US" sz="1600" b="1" dirty="0">
                <a:solidFill>
                  <a:srgbClr val="000000"/>
                </a:solidFill>
                <a:uFillTx/>
                <a:latin typeface="+mj-lt"/>
                <a:ea typeface="+mj-lt"/>
                <a:cs typeface="+mj-lt"/>
                <a:sym typeface="字魂58号-创中黑" panose="00000500000000000000" pitchFamily="2" charset="-122"/>
              </a:rPr>
              <a:t>二维图像识别</a:t>
            </a: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a:p>
            <a:pPr algn="l" defTabSz="815340" fontAlgn="auto">
              <a:lnSpc>
                <a:spcPts val="2500"/>
              </a:lnSpc>
              <a:defRPr/>
            </a:pPr>
            <a:endParaRPr lang="zh-CN" altLang="en-US" sz="1600" b="1" dirty="0">
              <a:solidFill>
                <a:srgbClr val="000000"/>
              </a:solidFill>
              <a:uFillTx/>
              <a:latin typeface="+mj-lt"/>
              <a:ea typeface="+mj-lt"/>
              <a:cs typeface="+mj-lt"/>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PLACING_PICTURE_USER_VIEWPORT" val="{&quot;height&quot;:2875,&quot;width&quot;:2376}"/>
</p:tagLst>
</file>

<file path=ppt/tags/tag2.xml><?xml version="1.0" encoding="utf-8"?>
<p:tagLst xmlns:p="http://schemas.openxmlformats.org/presentationml/2006/main">
  <p:tag name="KSO_WM_UNIT_PLACING_PICTURE_USER_VIEWPORT" val="{&quot;height&quot;:7680,&quot;width&quot;:7680}"/>
</p:tagLst>
</file>

<file path=ppt/tags/tag3.xml><?xml version="1.0" encoding="utf-8"?>
<p:tagLst xmlns:p="http://schemas.openxmlformats.org/presentationml/2006/main">
  <p:tag name="KSO_WM_UNIT_PLACING_PICTURE_USER_VIEWPORT" val="{&quot;height&quot;:6300,&quot;width&quot;:14700}"/>
</p:tagLst>
</file>

<file path=ppt/tags/tag4.xml><?xml version="1.0" encoding="utf-8"?>
<p:tagLst xmlns:p="http://schemas.openxmlformats.org/presentationml/2006/main">
  <p:tag name="ISPRING_PRESENTATION_TITLE" val="639"/>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C00000"/>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4293</Words>
  <Application>WPS 演示</Application>
  <PresentationFormat>宽屏</PresentationFormat>
  <Paragraphs>302</Paragraphs>
  <Slides>28</Slides>
  <Notes>26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28</vt:i4>
      </vt:variant>
    </vt:vector>
  </HeadingPairs>
  <TitlesOfParts>
    <vt:vector size="41" baseType="lpstr">
      <vt:lpstr>Arial</vt:lpstr>
      <vt:lpstr>宋体</vt:lpstr>
      <vt:lpstr>Wingdings</vt:lpstr>
      <vt:lpstr>字魂59号-创粗黑</vt:lpstr>
      <vt:lpstr>黑体</vt:lpstr>
      <vt:lpstr>思源黑体 CN Bold</vt:lpstr>
      <vt:lpstr>楷体</vt:lpstr>
      <vt:lpstr>字魂58号-创中黑</vt:lpstr>
      <vt:lpstr>等线</vt:lpstr>
      <vt:lpstr>微软雅黑</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639</dc:title>
  <dc:creator>木 辰雨</dc:creator>
  <cp:lastModifiedBy>郑佶</cp:lastModifiedBy>
  <cp:revision>94</cp:revision>
  <dcterms:created xsi:type="dcterms:W3CDTF">2019-11-11T13:18:00Z</dcterms:created>
  <dcterms:modified xsi:type="dcterms:W3CDTF">2022-05-14T17:37:07Z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2052-11.1.0.11035</vt:lpwstr>
  </property>
  <property fmtid="{D5CDD505-2E9C-101B-9397-08002B2CF9AE}" pid="3" name="KSOTemplateUUID">
    <vt:lpwstr>v1.0_mb_hgZBbLvT/Av3+RX3pjf6tg==</vt:lpwstr>
  </property>
  <property fmtid="{D5CDD505-2E9C-101B-9397-08002B2CF9AE}" pid="4" name="ICV">
    <vt:lpwstr>191157F9BBC641C3B0266FA91EB500F4</vt:lpwstr>
  </property>
</Properties>
</file>

<file path=docProps/thumbnail.jpeg>
</file>